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361" r:id="rId3"/>
    <p:sldId id="362" r:id="rId4"/>
    <p:sldId id="428" r:id="rId5"/>
    <p:sldId id="427" r:id="rId6"/>
    <p:sldId id="413" r:id="rId7"/>
    <p:sldId id="429" r:id="rId8"/>
    <p:sldId id="430" r:id="rId9"/>
    <p:sldId id="431" r:id="rId10"/>
    <p:sldId id="432" r:id="rId11"/>
    <p:sldId id="433" r:id="rId12"/>
    <p:sldId id="291" r:id="rId13"/>
    <p:sldId id="404" r:id="rId14"/>
    <p:sldId id="392" r:id="rId15"/>
    <p:sldId id="374" r:id="rId16"/>
    <p:sldId id="412" r:id="rId17"/>
    <p:sldId id="425" r:id="rId18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147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2021-08-04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8090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2021-08-04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26742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2021-08-04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0975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2021-08-04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89267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2021-08-04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08038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2021-08-04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52039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2021-08-04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72873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2021-08-04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72867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2021-08-04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67167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2021-08-04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16995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2021-08-04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20746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3F7D5D-D53D-4CBB-8102-54E23234B3AA}" type="datetimeFigureOut">
              <a:rPr lang="ko-KR" altLang="en-US" smtClean="0"/>
              <a:t>2021-08-04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46123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jpe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" Type="http://schemas.openxmlformats.org/officeDocument/2006/relationships/image" Target="../media/image2.png"/><Relationship Id="rId16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11" Type="http://schemas.openxmlformats.org/officeDocument/2006/relationships/image" Target="../media/image11.jpeg"/><Relationship Id="rId5" Type="http://schemas.openxmlformats.org/officeDocument/2006/relationships/image" Target="../media/image5.png"/><Relationship Id="rId15" Type="http://schemas.openxmlformats.org/officeDocument/2006/relationships/image" Target="../media/image15.jpeg"/><Relationship Id="rId10" Type="http://schemas.openxmlformats.org/officeDocument/2006/relationships/image" Target="../media/image10.png"/><Relationship Id="rId4" Type="http://schemas.openxmlformats.org/officeDocument/2006/relationships/image" Target="../media/image4.emf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18" Type="http://schemas.openxmlformats.org/officeDocument/2006/relationships/image" Target="../media/image32.png"/><Relationship Id="rId3" Type="http://schemas.openxmlformats.org/officeDocument/2006/relationships/image" Target="../media/image20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17" Type="http://schemas.microsoft.com/office/2007/relationships/hdphoto" Target="../media/hdphoto3.wdp"/><Relationship Id="rId2" Type="http://schemas.openxmlformats.org/officeDocument/2006/relationships/image" Target="../media/image19.jpeg"/><Relationship Id="rId16" Type="http://schemas.openxmlformats.org/officeDocument/2006/relationships/image" Target="../media/image31.png"/><Relationship Id="rId20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5" Type="http://schemas.openxmlformats.org/officeDocument/2006/relationships/image" Target="../media/image30.png"/><Relationship Id="rId10" Type="http://schemas.openxmlformats.org/officeDocument/2006/relationships/image" Target="../media/image26.png"/><Relationship Id="rId19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25.png"/><Relationship Id="rId14" Type="http://schemas.microsoft.com/office/2007/relationships/hdphoto" Target="../media/hdphoto2.wdp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030095" y="-141316"/>
            <a:ext cx="955964" cy="13134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1679171" y="3773979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043246" y="3100646"/>
            <a:ext cx="73609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latin typeface="+mj-ea"/>
                <a:ea typeface="+mj-ea"/>
              </a:rPr>
              <a:t>AI </a:t>
            </a:r>
            <a:r>
              <a:rPr lang="ko-KR" altLang="en-US" sz="2800" b="1" dirty="0" smtClean="0">
                <a:latin typeface="+mj-ea"/>
                <a:ea typeface="+mj-ea"/>
              </a:rPr>
              <a:t>기반의 차세대 의료진단시스템 구축 연구</a:t>
            </a:r>
            <a:endParaRPr lang="ko-KR" altLang="en-US" sz="2800" b="1" dirty="0">
              <a:latin typeface="+mj-ea"/>
              <a:ea typeface="+mj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324397" y="4293425"/>
            <a:ext cx="23109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/>
              <a:t>20210806</a:t>
            </a:r>
            <a:endParaRPr lang="ko-KR" altLang="en-US" sz="1400" dirty="0"/>
          </a:p>
        </p:txBody>
      </p:sp>
      <p:sp>
        <p:nvSpPr>
          <p:cNvPr id="9" name="TextBox 8"/>
          <p:cNvSpPr txBox="1"/>
          <p:nvPr/>
        </p:nvSpPr>
        <p:spPr>
          <a:xfrm>
            <a:off x="3880656" y="3924093"/>
            <a:ext cx="13147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latin typeface="+mj-ea"/>
                <a:ea typeface="+mj-ea"/>
              </a:rPr>
              <a:t>정기 회의</a:t>
            </a:r>
            <a:endParaRPr lang="ko-KR" altLang="en-US" b="1" dirty="0">
              <a:latin typeface="+mj-ea"/>
              <a:ea typeface="+mj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97129" y="361500"/>
            <a:ext cx="33846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latin typeface="+mj-ea"/>
                <a:ea typeface="+mj-ea"/>
              </a:rPr>
              <a:t>1</a:t>
            </a:r>
            <a:r>
              <a:rPr lang="ko-KR" altLang="en-US" sz="1400" b="1" dirty="0" smtClean="0">
                <a:latin typeface="+mj-ea"/>
                <a:ea typeface="+mj-ea"/>
              </a:rPr>
              <a:t>차년도 </a:t>
            </a:r>
            <a:r>
              <a:rPr lang="en-US" altLang="ko-KR" sz="1400" b="1" dirty="0" smtClean="0">
                <a:latin typeface="+mj-ea"/>
                <a:ea typeface="+mj-ea"/>
              </a:rPr>
              <a:t>(2021.03-2022.02)</a:t>
            </a:r>
            <a:endParaRPr lang="ko-KR" altLang="en-US" sz="14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706929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7305072" y="1164911"/>
            <a:ext cx="1483909" cy="1259050"/>
          </a:xfrm>
          <a:prstGeom prst="rect">
            <a:avLst/>
          </a:prstGeom>
          <a:gradFill>
            <a:gsLst>
              <a:gs pos="5800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10800000" scaled="1"/>
          </a:gradFill>
          <a:ln w="28575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오른쪽 화살표 4"/>
          <p:cNvSpPr/>
          <p:nvPr/>
        </p:nvSpPr>
        <p:spPr>
          <a:xfrm>
            <a:off x="5372543" y="5523797"/>
            <a:ext cx="1777159" cy="345913"/>
          </a:xfrm>
          <a:prstGeom prst="rightArrow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0">
                <a:schemeClr val="bg1">
                  <a:lumMod val="50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오른쪽 화살표 5"/>
          <p:cNvSpPr/>
          <p:nvPr/>
        </p:nvSpPr>
        <p:spPr>
          <a:xfrm>
            <a:off x="5223302" y="3499521"/>
            <a:ext cx="2325623" cy="345913"/>
          </a:xfrm>
          <a:prstGeom prst="rightArrow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0">
                <a:schemeClr val="bg1">
                  <a:lumMod val="50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오른쪽 화살표 6"/>
          <p:cNvSpPr/>
          <p:nvPr/>
        </p:nvSpPr>
        <p:spPr>
          <a:xfrm>
            <a:off x="3971731" y="1657934"/>
            <a:ext cx="1741131" cy="345913"/>
          </a:xfrm>
          <a:prstGeom prst="rightArrow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0">
                <a:schemeClr val="bg1">
                  <a:lumMod val="50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2748038" y="1044928"/>
            <a:ext cx="6171518" cy="1479666"/>
          </a:xfrm>
          <a:prstGeom prst="round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2748038" y="2936243"/>
            <a:ext cx="6229707" cy="1479666"/>
          </a:xfrm>
          <a:prstGeom prst="round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2748037" y="4837015"/>
            <a:ext cx="6229708" cy="1479666"/>
          </a:xfrm>
          <a:prstGeom prst="round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2683769" y="718586"/>
            <a:ext cx="25064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1. Binary classification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639680" y="2629334"/>
            <a:ext cx="26464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2. Patch classification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617218" y="4551140"/>
            <a:ext cx="40682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3. Whole slide classification (WSC) 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6694508" y="3271500"/>
            <a:ext cx="404747" cy="573934"/>
            <a:chOff x="5450408" y="3255368"/>
            <a:chExt cx="489744" cy="694460"/>
          </a:xfrm>
        </p:grpSpPr>
        <p:sp>
          <p:nvSpPr>
            <p:cNvPr id="15" name="원통 14"/>
            <p:cNvSpPr/>
            <p:nvPr/>
          </p:nvSpPr>
          <p:spPr>
            <a:xfrm>
              <a:off x="5450409" y="3672829"/>
              <a:ext cx="489743" cy="276999"/>
            </a:xfrm>
            <a:prstGeom prst="can">
              <a:avLst/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0">
                  <a:schemeClr val="accent3">
                    <a:lumMod val="45000"/>
                    <a:lumOff val="55000"/>
                  </a:schemeClr>
                </a:gs>
                <a:gs pos="68000">
                  <a:schemeClr val="bg1"/>
                </a:gs>
              </a:gsLst>
              <a:lin ang="18900000" scaled="1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원통 15"/>
            <p:cNvSpPr/>
            <p:nvPr/>
          </p:nvSpPr>
          <p:spPr>
            <a:xfrm>
              <a:off x="5450409" y="3465305"/>
              <a:ext cx="489743" cy="276999"/>
            </a:xfrm>
            <a:prstGeom prst="can">
              <a:avLst/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0">
                  <a:schemeClr val="accent3">
                    <a:lumMod val="45000"/>
                    <a:lumOff val="55000"/>
                  </a:schemeClr>
                </a:gs>
                <a:gs pos="68000">
                  <a:schemeClr val="bg1"/>
                </a:gs>
              </a:gsLst>
              <a:lin ang="18900000" scaled="1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원통 16"/>
            <p:cNvSpPr/>
            <p:nvPr/>
          </p:nvSpPr>
          <p:spPr>
            <a:xfrm>
              <a:off x="5450408" y="3255368"/>
              <a:ext cx="489743" cy="276999"/>
            </a:xfrm>
            <a:prstGeom prst="can">
              <a:avLst/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0">
                  <a:schemeClr val="accent3">
                    <a:lumMod val="45000"/>
                    <a:lumOff val="55000"/>
                  </a:schemeClr>
                </a:gs>
                <a:gs pos="68000">
                  <a:schemeClr val="bg1"/>
                </a:gs>
              </a:gsLst>
              <a:lin ang="18900000" scaled="1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8" name="그림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2542" y="1119520"/>
            <a:ext cx="458233" cy="1130308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4115673" y="2259668"/>
            <a:ext cx="206347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Digital Pathology slides</a:t>
            </a:r>
            <a:endParaRPr lang="ko-KR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5660" y="1176974"/>
            <a:ext cx="458233" cy="1130308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5181" y="1217648"/>
            <a:ext cx="458233" cy="1130308"/>
          </a:xfrm>
          <a:prstGeom prst="rect">
            <a:avLst/>
          </a:prstGeom>
        </p:spPr>
      </p:pic>
      <p:grpSp>
        <p:nvGrpSpPr>
          <p:cNvPr id="22" name="그룹 21"/>
          <p:cNvGrpSpPr/>
          <p:nvPr/>
        </p:nvGrpSpPr>
        <p:grpSpPr>
          <a:xfrm>
            <a:off x="2814380" y="3237721"/>
            <a:ext cx="655209" cy="641250"/>
            <a:chOff x="5813733" y="2418100"/>
            <a:chExt cx="1028944" cy="998571"/>
          </a:xfrm>
        </p:grpSpPr>
        <p:sp>
          <p:nvSpPr>
            <p:cNvPr id="23" name="타원 22"/>
            <p:cNvSpPr/>
            <p:nvPr/>
          </p:nvSpPr>
          <p:spPr>
            <a:xfrm>
              <a:off x="5813733" y="2418100"/>
              <a:ext cx="1028944" cy="998571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4" name="그룹 23"/>
            <p:cNvGrpSpPr/>
            <p:nvPr/>
          </p:nvGrpSpPr>
          <p:grpSpPr>
            <a:xfrm>
              <a:off x="6000647" y="2590922"/>
              <a:ext cx="655117" cy="655116"/>
              <a:chOff x="572642" y="3447654"/>
              <a:chExt cx="1905000" cy="1904997"/>
            </a:xfrm>
            <a:effectLst/>
          </p:grpSpPr>
          <p:pic>
            <p:nvPicPr>
              <p:cNvPr id="25" name="Picture 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2642" y="3447654"/>
                <a:ext cx="1447801" cy="144780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26" name="Picture 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5042" y="3600054"/>
                <a:ext cx="1447801" cy="144780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27" name="Picture 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7442" y="3752454"/>
                <a:ext cx="1447801" cy="144780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28" name="Picture 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29842" y="3904855"/>
                <a:ext cx="1447800" cy="1447796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</p:grpSp>
      </p:grpSp>
      <p:sp>
        <p:nvSpPr>
          <p:cNvPr id="29" name="TextBox 28"/>
          <p:cNvSpPr txBox="1"/>
          <p:nvPr/>
        </p:nvSpPr>
        <p:spPr>
          <a:xfrm>
            <a:off x="2491320" y="3857811"/>
            <a:ext cx="13871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256* patches</a:t>
            </a:r>
            <a:endParaRPr lang="ko-KR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644483" y="2963850"/>
            <a:ext cx="12574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Patch classifier</a:t>
            </a:r>
            <a:endParaRPr lang="ko-KR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1" name="그룹 30"/>
          <p:cNvGrpSpPr/>
          <p:nvPr/>
        </p:nvGrpSpPr>
        <p:grpSpPr>
          <a:xfrm>
            <a:off x="7643254" y="3159629"/>
            <a:ext cx="1059277" cy="1091666"/>
            <a:chOff x="7329147" y="1556828"/>
            <a:chExt cx="1572501" cy="1715615"/>
          </a:xfrm>
        </p:grpSpPr>
        <p:pic>
          <p:nvPicPr>
            <p:cNvPr id="32" name="그림 3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329147" y="1556828"/>
              <a:ext cx="1572501" cy="1363905"/>
            </a:xfrm>
            <a:prstGeom prst="rect">
              <a:avLst/>
            </a:prstGeom>
          </p:spPr>
        </p:pic>
        <p:pic>
          <p:nvPicPr>
            <p:cNvPr id="33" name="그림 3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flipH="1">
              <a:off x="7579445" y="1844953"/>
              <a:ext cx="413798" cy="580892"/>
            </a:xfrm>
            <a:prstGeom prst="rect">
              <a:avLst/>
            </a:prstGeom>
          </p:spPr>
        </p:pic>
        <p:pic>
          <p:nvPicPr>
            <p:cNvPr id="34" name="그림 3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flipH="1">
              <a:off x="7967647" y="1844953"/>
              <a:ext cx="413798" cy="580892"/>
            </a:xfrm>
            <a:prstGeom prst="rect">
              <a:avLst/>
            </a:prstGeom>
          </p:spPr>
        </p:pic>
        <p:sp>
          <p:nvSpPr>
            <p:cNvPr id="35" name="TextBox 34"/>
            <p:cNvSpPr txBox="1"/>
            <p:nvPr/>
          </p:nvSpPr>
          <p:spPr>
            <a:xfrm>
              <a:off x="7755690" y="2861308"/>
              <a:ext cx="897160" cy="4111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GUI</a:t>
              </a:r>
              <a:endParaRPr lang="ko-KR" altLang="en-US" sz="1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7C1177F3-150A-4EBB-890B-30F9FE69F0EC}"/>
              </a:ext>
            </a:extLst>
          </p:cNvPr>
          <p:cNvSpPr txBox="1"/>
          <p:nvPr/>
        </p:nvSpPr>
        <p:spPr>
          <a:xfrm>
            <a:off x="3173941" y="2113605"/>
            <a:ext cx="10276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Slide Scanner</a:t>
            </a:r>
            <a:endParaRPr lang="ko-KR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7" name="Picture 2" descr="Pannoramic 250 Flash III - 3DHISTECH Ltd.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70" t="3001" r="24361" b="3952"/>
          <a:stretch/>
        </p:blipFill>
        <p:spPr bwMode="auto">
          <a:xfrm>
            <a:off x="3296100" y="1483095"/>
            <a:ext cx="642258" cy="603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그림 3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94145" y="1184960"/>
            <a:ext cx="1056632" cy="233845"/>
          </a:xfrm>
          <a:prstGeom prst="rect">
            <a:avLst/>
          </a:prstGeom>
        </p:spPr>
      </p:pic>
      <p:cxnSp>
        <p:nvCxnSpPr>
          <p:cNvPr id="39" name="꺾인 연결선 38"/>
          <p:cNvCxnSpPr>
            <a:stCxn id="85" idx="2"/>
            <a:endCxn id="23" idx="0"/>
          </p:cNvCxnSpPr>
          <p:nvPr/>
        </p:nvCxnSpPr>
        <p:spPr>
          <a:xfrm rot="5400000">
            <a:off x="4135962" y="1333216"/>
            <a:ext cx="910529" cy="2898481"/>
          </a:xfrm>
          <a:prstGeom prst="bentConnector3">
            <a:avLst>
              <a:gd name="adj1" fmla="val 64607"/>
            </a:avLst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6291450" y="3862251"/>
            <a:ext cx="12574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Database</a:t>
            </a:r>
            <a:endParaRPr lang="ko-KR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1" name="꺾인 연결선 40"/>
          <p:cNvCxnSpPr>
            <a:stCxn id="40" idx="2"/>
            <a:endCxn id="55" idx="0"/>
          </p:cNvCxnSpPr>
          <p:nvPr/>
        </p:nvCxnSpPr>
        <p:spPr>
          <a:xfrm rot="5400000">
            <a:off x="4744371" y="2923550"/>
            <a:ext cx="975506" cy="3376129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/>
          <p:cNvSpPr/>
          <p:nvPr/>
        </p:nvSpPr>
        <p:spPr>
          <a:xfrm>
            <a:off x="3699240" y="5246264"/>
            <a:ext cx="2117508" cy="914948"/>
          </a:xfrm>
          <a:prstGeom prst="rect">
            <a:avLst/>
          </a:prstGeom>
          <a:gradFill flip="none" rotWithShape="1">
            <a:gsLst>
              <a:gs pos="5800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10800000" scaled="1"/>
            <a:tileRect/>
          </a:gradFill>
          <a:ln w="28575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/>
          <p:cNvSpPr txBox="1"/>
          <p:nvPr/>
        </p:nvSpPr>
        <p:spPr>
          <a:xfrm>
            <a:off x="2780447" y="5734294"/>
            <a:ext cx="97162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Whole slide </a:t>
            </a:r>
          </a:p>
          <a:p>
            <a:pPr algn="r"/>
            <a:r>
              <a:rPr lang="en-US" altLang="ko-KR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classifier</a:t>
            </a:r>
            <a:endParaRPr lang="ko-KR" alt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7288829" y="5170300"/>
            <a:ext cx="1388808" cy="962904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8346404" y="5270601"/>
            <a:ext cx="284526" cy="701832"/>
          </a:xfrm>
          <a:prstGeom prst="rect">
            <a:avLst/>
          </a:prstGeom>
        </p:spPr>
      </p:pic>
      <p:pic>
        <p:nvPicPr>
          <p:cNvPr id="46" name="그림 45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8030630" y="5270601"/>
            <a:ext cx="284526" cy="701832"/>
          </a:xfrm>
          <a:prstGeom prst="rect">
            <a:avLst/>
          </a:prstGeom>
        </p:spPr>
      </p:pic>
      <p:pic>
        <p:nvPicPr>
          <p:cNvPr id="47" name="그림 46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7717217" y="5270601"/>
            <a:ext cx="284526" cy="701832"/>
          </a:xfrm>
          <a:prstGeom prst="rect">
            <a:avLst/>
          </a:prstGeom>
        </p:spPr>
      </p:pic>
      <p:pic>
        <p:nvPicPr>
          <p:cNvPr id="48" name="그림 4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5984" y="5270469"/>
            <a:ext cx="284526" cy="701832"/>
          </a:xfrm>
          <a:prstGeom prst="rect">
            <a:avLst/>
          </a:prstGeom>
        </p:spPr>
      </p:pic>
      <p:cxnSp>
        <p:nvCxnSpPr>
          <p:cNvPr id="49" name="꺾인 연결선 48"/>
          <p:cNvCxnSpPr>
            <a:stCxn id="44" idx="0"/>
            <a:endCxn id="40" idx="2"/>
          </p:cNvCxnSpPr>
          <p:nvPr/>
        </p:nvCxnSpPr>
        <p:spPr>
          <a:xfrm rot="16200000" flipV="1">
            <a:off x="6928492" y="4115558"/>
            <a:ext cx="1046439" cy="1063045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8032491" y="5897699"/>
            <a:ext cx="3115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endParaRPr lang="ko-KR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7713659" y="5903877"/>
            <a:ext cx="3115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endParaRPr lang="ko-KR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7390206" y="5903877"/>
            <a:ext cx="3115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endParaRPr lang="ko-KR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8335796" y="5903877"/>
            <a:ext cx="3115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endParaRPr lang="ko-KR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4" name="그룹 53"/>
          <p:cNvGrpSpPr/>
          <p:nvPr/>
        </p:nvGrpSpPr>
        <p:grpSpPr>
          <a:xfrm>
            <a:off x="3216454" y="5099367"/>
            <a:ext cx="655209" cy="641250"/>
            <a:chOff x="1066780" y="5164014"/>
            <a:chExt cx="655209" cy="641250"/>
          </a:xfrm>
        </p:grpSpPr>
        <p:sp>
          <p:nvSpPr>
            <p:cNvPr id="55" name="타원 54"/>
            <p:cNvSpPr/>
            <p:nvPr/>
          </p:nvSpPr>
          <p:spPr>
            <a:xfrm>
              <a:off x="1066780" y="5164014"/>
              <a:ext cx="655209" cy="64125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6" name="그림 55"/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1154626" y="5306444"/>
              <a:ext cx="132733" cy="327409"/>
            </a:xfrm>
            <a:prstGeom prst="rect">
              <a:avLst/>
            </a:prstGeom>
          </p:spPr>
        </p:pic>
        <p:pic>
          <p:nvPicPr>
            <p:cNvPr id="57" name="그림 56"/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1193535" y="5366834"/>
              <a:ext cx="132733" cy="327409"/>
            </a:xfrm>
            <a:prstGeom prst="rect">
              <a:avLst/>
            </a:prstGeom>
          </p:spPr>
        </p:pic>
        <p:pic>
          <p:nvPicPr>
            <p:cNvPr id="58" name="그림 57"/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accent3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1242472" y="5406823"/>
              <a:ext cx="132733" cy="327409"/>
            </a:xfrm>
            <a:prstGeom prst="rect">
              <a:avLst/>
            </a:prstGeom>
          </p:spPr>
        </p:pic>
        <p:pic>
          <p:nvPicPr>
            <p:cNvPr id="59" name="그림 5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10921" y="5459979"/>
              <a:ext cx="132733" cy="327409"/>
            </a:xfrm>
            <a:prstGeom prst="rect">
              <a:avLst/>
            </a:prstGeom>
          </p:spPr>
        </p:pic>
        <p:pic>
          <p:nvPicPr>
            <p:cNvPr id="60" name="그림 59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359174" y="5234947"/>
              <a:ext cx="278937" cy="274568"/>
            </a:xfrm>
            <a:prstGeom prst="ellipse">
              <a:avLst/>
            </a:prstGeom>
            <a:ln>
              <a:solidFill>
                <a:srgbClr val="00B050"/>
              </a:solidFill>
            </a:ln>
          </p:spPr>
        </p:pic>
        <p:pic>
          <p:nvPicPr>
            <p:cNvPr id="61" name="그림 60"/>
            <p:cNvPicPr>
              <a:picLocks noChangeAspect="1"/>
            </p:cNvPicPr>
            <p:nvPr/>
          </p:nvPicPr>
          <p:blipFill>
            <a:blip r:embed="rId9">
              <a:duotone>
                <a:schemeClr val="accent1">
                  <a:shade val="45000"/>
                  <a:satMod val="135000"/>
                </a:schemeClr>
                <a:prstClr val="white"/>
              </a:duotone>
              <a:extLst/>
            </a:blip>
            <a:stretch>
              <a:fillRect/>
            </a:stretch>
          </p:blipFill>
          <p:spPr>
            <a:xfrm>
              <a:off x="1259901" y="5223310"/>
              <a:ext cx="162752" cy="103183"/>
            </a:xfrm>
            <a:prstGeom prst="rect">
              <a:avLst/>
            </a:prstGeom>
          </p:spPr>
        </p:pic>
        <p:pic>
          <p:nvPicPr>
            <p:cNvPr id="62" name="그림 61"/>
            <p:cNvPicPr>
              <a:picLocks noChangeAspect="1"/>
            </p:cNvPicPr>
            <p:nvPr/>
          </p:nvPicPr>
          <p:blipFill>
            <a:blip r:embed="rId9">
              <a:duotone>
                <a:schemeClr val="accent1">
                  <a:shade val="45000"/>
                  <a:satMod val="135000"/>
                </a:schemeClr>
                <a:prstClr val="white"/>
              </a:duotone>
              <a:extLst/>
            </a:blip>
            <a:stretch>
              <a:fillRect/>
            </a:stretch>
          </p:blipFill>
          <p:spPr>
            <a:xfrm rot="10800000">
              <a:off x="1459506" y="5538182"/>
              <a:ext cx="162752" cy="103183"/>
            </a:xfrm>
            <a:prstGeom prst="rect">
              <a:avLst/>
            </a:prstGeom>
          </p:spPr>
        </p:pic>
      </p:grpSp>
      <p:sp>
        <p:nvSpPr>
          <p:cNvPr id="63" name="직사각형 62"/>
          <p:cNvSpPr/>
          <p:nvPr/>
        </p:nvSpPr>
        <p:spPr>
          <a:xfrm>
            <a:off x="4304378" y="3215985"/>
            <a:ext cx="2189985" cy="1094720"/>
          </a:xfrm>
          <a:prstGeom prst="rect">
            <a:avLst/>
          </a:prstGeom>
          <a:gradFill>
            <a:gsLst>
              <a:gs pos="5800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10800000" scaled="1"/>
          </a:gradFill>
          <a:ln w="28575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4" name="Picture 35" descr="File:Icons8 flat folder.svg - Wikimedia Commons"/>
          <p:cNvPicPr>
            <a:picLocks noChangeAspect="1"/>
          </p:cNvPicPr>
          <p:nvPr/>
        </p:nvPicPr>
        <p:blipFill>
          <a:blip r:embed="rId10" cstate="print">
            <a:duotone>
              <a:prstClr val="black"/>
              <a:srgbClr val="C000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3865" y="3965151"/>
            <a:ext cx="332456" cy="3324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5" name="Picture 35" descr="File:Icons8 flat folder.svg - Wikimedia Commons"/>
          <p:cNvPicPr>
            <a:picLocks noChangeAspect="1"/>
          </p:cNvPicPr>
          <p:nvPr/>
        </p:nvPicPr>
        <p:blipFill>
          <a:blip r:embed="rId10" cstate="print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5973" y="3460104"/>
            <a:ext cx="332456" cy="3324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6" name="Picture 35" descr="File:Icons8 flat folder.svg - Wikimedia Commons"/>
          <p:cNvPicPr>
            <a:picLocks noChangeAspect="1"/>
          </p:cNvPicPr>
          <p:nvPr/>
        </p:nvPicPr>
        <p:blipFill>
          <a:blip r:embed="rId10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3865" y="3714533"/>
            <a:ext cx="332456" cy="3324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7" name="직사각형 66"/>
          <p:cNvSpPr/>
          <p:nvPr/>
        </p:nvSpPr>
        <p:spPr>
          <a:xfrm>
            <a:off x="4694844" y="3535080"/>
            <a:ext cx="91698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Uncategorized</a:t>
            </a:r>
            <a:endParaRPr lang="ko-KR" altLang="en-US" sz="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4691188" y="3773525"/>
            <a:ext cx="715260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Dysplasia</a:t>
            </a:r>
            <a:endParaRPr lang="ko-KR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4681918" y="4039654"/>
            <a:ext cx="722422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Malignant</a:t>
            </a:r>
            <a:endParaRPr lang="ko-KR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0" name="Picture 35" descr="File:Icons8 flat folder.svg - Wikimedia Commons"/>
          <p:cNvPicPr>
            <a:picLocks noChangeAspect="1"/>
          </p:cNvPicPr>
          <p:nvPr/>
        </p:nvPicPr>
        <p:blipFill>
          <a:blip r:embed="rId10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6502" y="3197472"/>
            <a:ext cx="332456" cy="3324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71" name="꺾인 연결선 70"/>
          <p:cNvCxnSpPr>
            <a:stCxn id="76" idx="6"/>
            <a:endCxn id="70" idx="1"/>
          </p:cNvCxnSpPr>
          <p:nvPr/>
        </p:nvCxnSpPr>
        <p:spPr>
          <a:xfrm flipV="1">
            <a:off x="4384678" y="3363700"/>
            <a:ext cx="311824" cy="189199"/>
          </a:xfrm>
          <a:prstGeom prst="bentConnector3">
            <a:avLst>
              <a:gd name="adj1" fmla="val 50000"/>
            </a:avLst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꺾인 연결선 71"/>
          <p:cNvCxnSpPr/>
          <p:nvPr/>
        </p:nvCxnSpPr>
        <p:spPr>
          <a:xfrm>
            <a:off x="4385657" y="3388619"/>
            <a:ext cx="328283" cy="150101"/>
          </a:xfrm>
          <a:prstGeom prst="bentConnector3">
            <a:avLst>
              <a:gd name="adj1" fmla="val 46132"/>
            </a:avLst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꺾인 연결선 72"/>
          <p:cNvCxnSpPr>
            <a:stCxn id="76" idx="6"/>
            <a:endCxn id="66" idx="1"/>
          </p:cNvCxnSpPr>
          <p:nvPr/>
        </p:nvCxnSpPr>
        <p:spPr>
          <a:xfrm>
            <a:off x="4384678" y="3552899"/>
            <a:ext cx="309187" cy="327862"/>
          </a:xfrm>
          <a:prstGeom prst="bentConnector3">
            <a:avLst>
              <a:gd name="adj1" fmla="val 50000"/>
            </a:avLst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꺾인 연결선 73"/>
          <p:cNvCxnSpPr>
            <a:stCxn id="76" idx="6"/>
            <a:endCxn id="64" idx="1"/>
          </p:cNvCxnSpPr>
          <p:nvPr/>
        </p:nvCxnSpPr>
        <p:spPr>
          <a:xfrm>
            <a:off x="4384678" y="3552899"/>
            <a:ext cx="309187" cy="578480"/>
          </a:xfrm>
          <a:prstGeom prst="bentConnector3">
            <a:avLst>
              <a:gd name="adj1" fmla="val 50000"/>
            </a:avLst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직사각형 74"/>
          <p:cNvSpPr/>
          <p:nvPr/>
        </p:nvSpPr>
        <p:spPr>
          <a:xfrm>
            <a:off x="4703785" y="3282614"/>
            <a:ext cx="70055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Normal</a:t>
            </a:r>
            <a:endParaRPr lang="ko-KR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6" name="타원 75"/>
          <p:cNvSpPr/>
          <p:nvPr/>
        </p:nvSpPr>
        <p:spPr>
          <a:xfrm>
            <a:off x="3729469" y="3232274"/>
            <a:ext cx="655209" cy="64125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7" name="그룹 76"/>
          <p:cNvGrpSpPr/>
          <p:nvPr/>
        </p:nvGrpSpPr>
        <p:grpSpPr>
          <a:xfrm>
            <a:off x="3949441" y="3399995"/>
            <a:ext cx="344764" cy="347681"/>
            <a:chOff x="572642" y="3447654"/>
            <a:chExt cx="1905000" cy="1904997"/>
          </a:xfrm>
          <a:effectLst/>
        </p:grpSpPr>
        <p:pic>
          <p:nvPicPr>
            <p:cNvPr id="78" name="Picture 8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2642" y="3447654"/>
              <a:ext cx="1447801" cy="144780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79" name="Picture 8"/>
            <p:cNvPicPr>
              <a:picLocks noChangeAspect="1"/>
            </p:cNvPicPr>
            <p:nvPr/>
          </p:nvPicPr>
          <p:blipFill>
            <a:blip r:embed="rId11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5042" y="3600054"/>
              <a:ext cx="1447801" cy="144780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80" name="Picture 8"/>
            <p:cNvPicPr>
              <a:picLocks noChangeAspect="1"/>
            </p:cNvPicPr>
            <p:nvPr/>
          </p:nvPicPr>
          <p:blipFill>
            <a:blip r:embed="rId11" cstate="print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7442" y="3752454"/>
              <a:ext cx="1447801" cy="144780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81" name="Picture 8"/>
            <p:cNvPicPr>
              <a:picLocks noChangeAspect="1"/>
            </p:cNvPicPr>
            <p:nvPr/>
          </p:nvPicPr>
          <p:blipFill>
            <a:blip r:embed="rId11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9842" y="3904855"/>
              <a:ext cx="1447800" cy="144779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pic>
        <p:nvPicPr>
          <p:cNvPr id="82" name="그림 8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82837" y="3318500"/>
            <a:ext cx="337514" cy="332228"/>
          </a:xfrm>
          <a:prstGeom prst="ellipse">
            <a:avLst/>
          </a:prstGeom>
          <a:ln>
            <a:solidFill>
              <a:srgbClr val="00B050"/>
            </a:solidFill>
          </a:ln>
        </p:spPr>
      </p:pic>
      <p:sp>
        <p:nvSpPr>
          <p:cNvPr id="83" name="타원 82"/>
          <p:cNvSpPr/>
          <p:nvPr/>
        </p:nvSpPr>
        <p:spPr>
          <a:xfrm>
            <a:off x="5712862" y="1445562"/>
            <a:ext cx="655209" cy="64125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4" name="그림 8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833684" y="1532126"/>
            <a:ext cx="436355" cy="467249"/>
          </a:xfrm>
          <a:prstGeom prst="rect">
            <a:avLst/>
          </a:prstGeom>
        </p:spPr>
      </p:pic>
      <p:sp>
        <p:nvSpPr>
          <p:cNvPr id="85" name="TextBox 84"/>
          <p:cNvSpPr txBox="1"/>
          <p:nvPr/>
        </p:nvSpPr>
        <p:spPr>
          <a:xfrm>
            <a:off x="5346875" y="2065582"/>
            <a:ext cx="13871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Patch-maker</a:t>
            </a:r>
            <a:endParaRPr lang="ko-KR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B3027ACF-BBFE-4B73-9120-70BC6340405A}"/>
              </a:ext>
            </a:extLst>
          </p:cNvPr>
          <p:cNvGrpSpPr/>
          <p:nvPr/>
        </p:nvGrpSpPr>
        <p:grpSpPr>
          <a:xfrm>
            <a:off x="3786121" y="5264721"/>
            <a:ext cx="1070791" cy="878559"/>
            <a:chOff x="5943796" y="2779089"/>
            <a:chExt cx="2735123" cy="2359603"/>
          </a:xfrm>
        </p:grpSpPr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91D8F467-5985-48FB-B13A-7AB74E0A8034}"/>
                </a:ext>
              </a:extLst>
            </p:cNvPr>
            <p:cNvGrpSpPr/>
            <p:nvPr/>
          </p:nvGrpSpPr>
          <p:grpSpPr>
            <a:xfrm>
              <a:off x="5943796" y="2779089"/>
              <a:ext cx="2735123" cy="2359603"/>
              <a:chOff x="4841029" y="4267225"/>
              <a:chExt cx="1985396" cy="1372191"/>
            </a:xfrm>
          </p:grpSpPr>
          <p:pic>
            <p:nvPicPr>
              <p:cNvPr id="89" name="그림 88">
                <a:extLst>
                  <a:ext uri="{FF2B5EF4-FFF2-40B4-BE49-F238E27FC236}">
                    <a16:creationId xmlns:a16="http://schemas.microsoft.com/office/drawing/2014/main" id="{27B6194F-1B9E-48A5-B7C9-9BE34F7198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168778" y="4267225"/>
                <a:ext cx="1657647" cy="1372191"/>
              </a:xfrm>
              <a:prstGeom prst="rect">
                <a:avLst/>
              </a:prstGeom>
            </p:spPr>
          </p:pic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EA3AE661-3B82-438B-BDC6-08A2D6BD7151}"/>
                  </a:ext>
                </a:extLst>
              </p:cNvPr>
              <p:cNvSpPr txBox="1"/>
              <p:nvPr/>
            </p:nvSpPr>
            <p:spPr>
              <a:xfrm rot="19244874">
                <a:off x="4841029" y="4309252"/>
                <a:ext cx="1100583" cy="2437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300" dirty="0"/>
                  <a:t>3</a:t>
                </a:r>
              </a:p>
            </p:txBody>
          </p:sp>
        </p:grpSp>
        <p:pic>
          <p:nvPicPr>
            <p:cNvPr id="88" name="그림 87">
              <a:extLst>
                <a:ext uri="{FF2B5EF4-FFF2-40B4-BE49-F238E27FC236}">
                  <a16:creationId xmlns:a16="http://schemas.microsoft.com/office/drawing/2014/main" id="{CD67BB01-268D-4824-8253-3BE68C8C33C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/>
            <a:srcRect l="3809" t="1990" r="2760"/>
            <a:stretch/>
          </p:blipFill>
          <p:spPr>
            <a:xfrm>
              <a:off x="6583732" y="3433763"/>
              <a:ext cx="1435134" cy="1621119"/>
            </a:xfrm>
            <a:prstGeom prst="rect">
              <a:avLst/>
            </a:prstGeom>
          </p:spPr>
        </p:pic>
      </p:grpSp>
      <p:sp>
        <p:nvSpPr>
          <p:cNvPr id="91" name="TextBox 90"/>
          <p:cNvSpPr txBox="1"/>
          <p:nvPr/>
        </p:nvSpPr>
        <p:spPr>
          <a:xfrm>
            <a:off x="4781811" y="5377535"/>
            <a:ext cx="12177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Feature-</a:t>
            </a:r>
          </a:p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cube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92" name="그룹 91"/>
          <p:cNvGrpSpPr/>
          <p:nvPr/>
        </p:nvGrpSpPr>
        <p:grpSpPr>
          <a:xfrm>
            <a:off x="6684120" y="1363134"/>
            <a:ext cx="837762" cy="805232"/>
            <a:chOff x="5813733" y="2418100"/>
            <a:chExt cx="1028944" cy="998571"/>
          </a:xfrm>
        </p:grpSpPr>
        <p:sp>
          <p:nvSpPr>
            <p:cNvPr id="93" name="타원 92"/>
            <p:cNvSpPr/>
            <p:nvPr/>
          </p:nvSpPr>
          <p:spPr>
            <a:xfrm>
              <a:off x="5813733" y="2418100"/>
              <a:ext cx="1028944" cy="998571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94" name="그룹 93"/>
            <p:cNvGrpSpPr/>
            <p:nvPr/>
          </p:nvGrpSpPr>
          <p:grpSpPr>
            <a:xfrm>
              <a:off x="6000647" y="2590922"/>
              <a:ext cx="655117" cy="655116"/>
              <a:chOff x="572642" y="3447654"/>
              <a:chExt cx="1905000" cy="1904997"/>
            </a:xfrm>
            <a:effectLst/>
          </p:grpSpPr>
          <p:pic>
            <p:nvPicPr>
              <p:cNvPr id="95" name="Picture 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2642" y="3447654"/>
                <a:ext cx="1447801" cy="144780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96" name="Picture 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5042" y="3600054"/>
                <a:ext cx="1447801" cy="144780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97" name="Picture 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7442" y="3752454"/>
                <a:ext cx="1447801" cy="144780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98" name="Picture 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29842" y="3904855"/>
                <a:ext cx="1447800" cy="1447796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</p:grpSp>
      </p:grpSp>
      <p:cxnSp>
        <p:nvCxnSpPr>
          <p:cNvPr id="99" name="꺾인 연결선 98"/>
          <p:cNvCxnSpPr>
            <a:stCxn id="83" idx="6"/>
            <a:endCxn id="93" idx="2"/>
          </p:cNvCxnSpPr>
          <p:nvPr/>
        </p:nvCxnSpPr>
        <p:spPr>
          <a:xfrm flipV="1">
            <a:off x="6368071" y="1765750"/>
            <a:ext cx="316049" cy="437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/>
          <p:cNvSpPr txBox="1"/>
          <p:nvPr/>
        </p:nvSpPr>
        <p:spPr>
          <a:xfrm>
            <a:off x="6374338" y="2148321"/>
            <a:ext cx="13871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512* patches</a:t>
            </a:r>
            <a:endParaRPr lang="ko-KR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1" name="Picture 35" descr="File:Icons8 flat folder.svg - Wikimedia Commons"/>
          <p:cNvPicPr>
            <a:picLocks noChangeAspect="1"/>
          </p:cNvPicPr>
          <p:nvPr/>
        </p:nvPicPr>
        <p:blipFill>
          <a:blip r:embed="rId10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7476" y="1914336"/>
            <a:ext cx="332456" cy="3324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2" name="Picture 35" descr="File:Icons8 flat folder.svg - Wikimedia Commons"/>
          <p:cNvPicPr>
            <a:picLocks noChangeAspect="1"/>
          </p:cNvPicPr>
          <p:nvPr/>
        </p:nvPicPr>
        <p:blipFill>
          <a:blip r:embed="rId10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2551" y="1279334"/>
            <a:ext cx="332456" cy="3324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3" name="직사각형 102"/>
          <p:cNvSpPr/>
          <p:nvPr/>
        </p:nvSpPr>
        <p:spPr>
          <a:xfrm>
            <a:off x="7809511" y="1986590"/>
            <a:ext cx="722422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>
                <a:latin typeface="Times New Roman" panose="02020603050405020304" pitchFamily="18" charset="0"/>
                <a:cs typeface="Times New Roman" panose="02020603050405020304" pitchFamily="18" charset="0"/>
              </a:rPr>
              <a:t>Abnrmal</a:t>
            </a:r>
            <a:endParaRPr lang="ko-KR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4" name="직사각형 103"/>
          <p:cNvSpPr/>
          <p:nvPr/>
        </p:nvSpPr>
        <p:spPr>
          <a:xfrm>
            <a:off x="7831664" y="1376669"/>
            <a:ext cx="70055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Normal</a:t>
            </a:r>
            <a:endParaRPr lang="ko-KR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5" name="꺾인 연결선 104"/>
          <p:cNvCxnSpPr>
            <a:stCxn id="93" idx="6"/>
            <a:endCxn id="102" idx="1"/>
          </p:cNvCxnSpPr>
          <p:nvPr/>
        </p:nvCxnSpPr>
        <p:spPr>
          <a:xfrm flipV="1">
            <a:off x="7521882" y="1445562"/>
            <a:ext cx="230669" cy="320188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꺾인 연결선 105"/>
          <p:cNvCxnSpPr>
            <a:stCxn id="93" idx="6"/>
            <a:endCxn id="101" idx="1"/>
          </p:cNvCxnSpPr>
          <p:nvPr/>
        </p:nvCxnSpPr>
        <p:spPr>
          <a:xfrm>
            <a:off x="7521882" y="1765750"/>
            <a:ext cx="225594" cy="314814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꺾인 연결선 106"/>
          <p:cNvCxnSpPr>
            <a:stCxn id="104" idx="3"/>
            <a:endCxn id="32" idx="0"/>
          </p:cNvCxnSpPr>
          <p:nvPr/>
        </p:nvCxnSpPr>
        <p:spPr>
          <a:xfrm flipH="1">
            <a:off x="8172893" y="1499780"/>
            <a:ext cx="359325" cy="1659849"/>
          </a:xfrm>
          <a:prstGeom prst="bentConnector4">
            <a:avLst>
              <a:gd name="adj1" fmla="val -63619"/>
              <a:gd name="adj2" fmla="val 53708"/>
            </a:avLst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꺾인 연결선 107"/>
          <p:cNvCxnSpPr>
            <a:stCxn id="101" idx="2"/>
          </p:cNvCxnSpPr>
          <p:nvPr/>
        </p:nvCxnSpPr>
        <p:spPr>
          <a:xfrm rot="5400000">
            <a:off x="6629762" y="1620742"/>
            <a:ext cx="657893" cy="1909993"/>
          </a:xfrm>
          <a:prstGeom prst="bentConnector2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TextBox 108"/>
          <p:cNvSpPr txBox="1"/>
          <p:nvPr/>
        </p:nvSpPr>
        <p:spPr>
          <a:xfrm>
            <a:off x="5685812" y="3245122"/>
            <a:ext cx="12177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LossDiff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10" name="그룹 109"/>
          <p:cNvGrpSpPr/>
          <p:nvPr/>
        </p:nvGrpSpPr>
        <p:grpSpPr>
          <a:xfrm>
            <a:off x="5766152" y="3592484"/>
            <a:ext cx="170884" cy="242315"/>
            <a:chOff x="5450408" y="3255368"/>
            <a:chExt cx="489744" cy="694460"/>
          </a:xfr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2">
                  <a:lumMod val="20000"/>
                  <a:lumOff val="80000"/>
                </a:schemeClr>
              </a:gs>
            </a:gsLst>
            <a:lin ang="5400000" scaled="1"/>
          </a:gradFill>
        </p:grpSpPr>
        <p:sp>
          <p:nvSpPr>
            <p:cNvPr id="111" name="원통 110"/>
            <p:cNvSpPr/>
            <p:nvPr/>
          </p:nvSpPr>
          <p:spPr>
            <a:xfrm>
              <a:off x="5450409" y="3672829"/>
              <a:ext cx="489743" cy="276999"/>
            </a:xfrm>
            <a:prstGeom prst="ca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" name="원통 111"/>
            <p:cNvSpPr/>
            <p:nvPr/>
          </p:nvSpPr>
          <p:spPr>
            <a:xfrm>
              <a:off x="5450409" y="3465305"/>
              <a:ext cx="489743" cy="276999"/>
            </a:xfrm>
            <a:prstGeom prst="ca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" name="원통 112"/>
            <p:cNvSpPr/>
            <p:nvPr/>
          </p:nvSpPr>
          <p:spPr>
            <a:xfrm>
              <a:off x="5450408" y="3255368"/>
              <a:ext cx="489743" cy="276999"/>
            </a:xfrm>
            <a:prstGeom prst="ca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14" name="그룹 113"/>
          <p:cNvGrpSpPr/>
          <p:nvPr/>
        </p:nvGrpSpPr>
        <p:grpSpPr>
          <a:xfrm>
            <a:off x="6124049" y="3992591"/>
            <a:ext cx="170884" cy="242315"/>
            <a:chOff x="5450408" y="3255368"/>
            <a:chExt cx="489744" cy="694460"/>
          </a:xfr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6">
                  <a:lumMod val="40000"/>
                  <a:lumOff val="60000"/>
                </a:schemeClr>
              </a:gs>
            </a:gsLst>
            <a:lin ang="5400000" scaled="1"/>
          </a:gradFill>
        </p:grpSpPr>
        <p:sp>
          <p:nvSpPr>
            <p:cNvPr id="115" name="원통 114"/>
            <p:cNvSpPr/>
            <p:nvPr/>
          </p:nvSpPr>
          <p:spPr>
            <a:xfrm>
              <a:off x="5450409" y="3672829"/>
              <a:ext cx="489743" cy="276999"/>
            </a:xfrm>
            <a:prstGeom prst="ca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6" name="원통 115"/>
            <p:cNvSpPr/>
            <p:nvPr/>
          </p:nvSpPr>
          <p:spPr>
            <a:xfrm>
              <a:off x="5450409" y="3465305"/>
              <a:ext cx="489743" cy="276999"/>
            </a:xfrm>
            <a:prstGeom prst="ca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7" name="원통 116"/>
            <p:cNvSpPr/>
            <p:nvPr/>
          </p:nvSpPr>
          <p:spPr>
            <a:xfrm>
              <a:off x="5450408" y="3255368"/>
              <a:ext cx="489743" cy="276999"/>
            </a:xfrm>
            <a:prstGeom prst="ca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8" name="오른쪽으로 구부러진 화살표 117"/>
          <p:cNvSpPr/>
          <p:nvPr/>
        </p:nvSpPr>
        <p:spPr>
          <a:xfrm rot="19063509">
            <a:off x="5749769" y="3896218"/>
            <a:ext cx="267487" cy="352793"/>
          </a:xfrm>
          <a:prstGeom prst="curved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19" name="그룹 118"/>
          <p:cNvGrpSpPr/>
          <p:nvPr/>
        </p:nvGrpSpPr>
        <p:grpSpPr>
          <a:xfrm>
            <a:off x="5611830" y="4004512"/>
            <a:ext cx="259026" cy="237471"/>
            <a:chOff x="572642" y="3447654"/>
            <a:chExt cx="1905000" cy="1904997"/>
          </a:xfrm>
          <a:effectLst/>
        </p:grpSpPr>
        <p:pic>
          <p:nvPicPr>
            <p:cNvPr id="120" name="Picture 8"/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2642" y="3447654"/>
              <a:ext cx="1447801" cy="144780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21" name="Picture 8"/>
            <p:cNvPicPr>
              <a:picLocks noChangeAspect="1"/>
            </p:cNvPicPr>
            <p:nvPr/>
          </p:nvPicPr>
          <p:blipFill>
            <a:blip r:embed="rId15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5042" y="3600054"/>
              <a:ext cx="1447801" cy="144780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22" name="Picture 8"/>
            <p:cNvPicPr>
              <a:picLocks noChangeAspect="1"/>
            </p:cNvPicPr>
            <p:nvPr/>
          </p:nvPicPr>
          <p:blipFill>
            <a:blip r:embed="rId15" cstate="print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7442" y="3752454"/>
              <a:ext cx="1447801" cy="144780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23" name="Picture 8"/>
            <p:cNvPicPr>
              <a:picLocks noChangeAspect="1"/>
            </p:cNvPicPr>
            <p:nvPr/>
          </p:nvPicPr>
          <p:blipFill>
            <a:blip r:embed="rId15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9842" y="3904855"/>
              <a:ext cx="1447800" cy="144779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124" name="오른쪽으로 구부러진 화살표 123"/>
          <p:cNvSpPr/>
          <p:nvPr/>
        </p:nvSpPr>
        <p:spPr>
          <a:xfrm rot="7865545">
            <a:off x="6039762" y="3579327"/>
            <a:ext cx="267487" cy="352793"/>
          </a:xfrm>
          <a:prstGeom prst="curved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25" name="그룹 124"/>
          <p:cNvGrpSpPr/>
          <p:nvPr/>
        </p:nvGrpSpPr>
        <p:grpSpPr>
          <a:xfrm>
            <a:off x="6192175" y="3579441"/>
            <a:ext cx="214478" cy="220902"/>
            <a:chOff x="4475812" y="3935257"/>
            <a:chExt cx="259519" cy="267291"/>
          </a:xfrm>
        </p:grpSpPr>
        <p:pic>
          <p:nvPicPr>
            <p:cNvPr id="126" name="Picture 8"/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75812" y="3935257"/>
              <a:ext cx="178964" cy="18047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27" name="Picture 8"/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13739" y="3982792"/>
              <a:ext cx="178964" cy="18047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28" name="Picture 8"/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56367" y="4022071"/>
              <a:ext cx="178964" cy="18047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129" name="TextBox 128"/>
          <p:cNvSpPr txBox="1"/>
          <p:nvPr/>
        </p:nvSpPr>
        <p:spPr>
          <a:xfrm>
            <a:off x="8021090" y="1109897"/>
            <a:ext cx="10379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latin typeface="Times New Roman" panose="02020603050405020304" pitchFamily="18" charset="0"/>
                <a:cs typeface="Times New Roman" panose="02020603050405020304" pitchFamily="18" charset="0"/>
              </a:rPr>
              <a:t>mixpatch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4" name="모서리가 둥근 직사각형 133"/>
          <p:cNvSpPr/>
          <p:nvPr/>
        </p:nvSpPr>
        <p:spPr>
          <a:xfrm>
            <a:off x="189774" y="1044927"/>
            <a:ext cx="2330966" cy="5271753"/>
          </a:xfrm>
          <a:prstGeom prst="round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5" name="TextBox 134"/>
          <p:cNvSpPr txBox="1"/>
          <p:nvPr/>
        </p:nvSpPr>
        <p:spPr>
          <a:xfrm>
            <a:off x="110767" y="717864"/>
            <a:ext cx="25064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</a:t>
            </a:r>
            <a:r>
              <a:rPr lang="en-US" altLang="ko-K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 Preprocessing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6" name="그림 13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897" y="1217648"/>
            <a:ext cx="1013761" cy="2500610"/>
          </a:xfrm>
          <a:prstGeom prst="rect">
            <a:avLst/>
          </a:prstGeom>
        </p:spPr>
      </p:pic>
      <p:sp>
        <p:nvSpPr>
          <p:cNvPr id="137" name="TextBox 136"/>
          <p:cNvSpPr txBox="1"/>
          <p:nvPr/>
        </p:nvSpPr>
        <p:spPr>
          <a:xfrm>
            <a:off x="379789" y="3634450"/>
            <a:ext cx="9729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MRSX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39" name="직선 화살표 연결선 138"/>
          <p:cNvCxnSpPr>
            <a:stCxn id="151" idx="7"/>
            <a:endCxn id="23" idx="2"/>
          </p:cNvCxnSpPr>
          <p:nvPr/>
        </p:nvCxnSpPr>
        <p:spPr>
          <a:xfrm flipV="1">
            <a:off x="2238391" y="3558346"/>
            <a:ext cx="575989" cy="165894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직선 화살표 연결선 142"/>
          <p:cNvCxnSpPr>
            <a:stCxn id="151" idx="7"/>
          </p:cNvCxnSpPr>
          <p:nvPr/>
        </p:nvCxnSpPr>
        <p:spPr>
          <a:xfrm flipV="1">
            <a:off x="2238391" y="2037564"/>
            <a:ext cx="4615071" cy="317972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타원 146"/>
          <p:cNvSpPr/>
          <p:nvPr/>
        </p:nvSpPr>
        <p:spPr>
          <a:xfrm>
            <a:off x="1145647" y="3792560"/>
            <a:ext cx="655209" cy="64125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8" name="그림 14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66469" y="3879124"/>
            <a:ext cx="436355" cy="467249"/>
          </a:xfrm>
          <a:prstGeom prst="rect">
            <a:avLst/>
          </a:prstGeom>
        </p:spPr>
      </p:pic>
      <p:sp>
        <p:nvSpPr>
          <p:cNvPr id="149" name="TextBox 148"/>
          <p:cNvSpPr txBox="1"/>
          <p:nvPr/>
        </p:nvSpPr>
        <p:spPr>
          <a:xfrm>
            <a:off x="765819" y="4447208"/>
            <a:ext cx="13871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Patch-maker</a:t>
            </a:r>
            <a:endParaRPr lang="ko-KR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50" name="그룹 149"/>
          <p:cNvGrpSpPr/>
          <p:nvPr/>
        </p:nvGrpSpPr>
        <p:grpSpPr>
          <a:xfrm>
            <a:off x="1523316" y="5099367"/>
            <a:ext cx="837762" cy="805232"/>
            <a:chOff x="5813733" y="2418100"/>
            <a:chExt cx="1028944" cy="998571"/>
          </a:xfrm>
        </p:grpSpPr>
        <p:sp>
          <p:nvSpPr>
            <p:cNvPr id="151" name="타원 150"/>
            <p:cNvSpPr/>
            <p:nvPr/>
          </p:nvSpPr>
          <p:spPr>
            <a:xfrm>
              <a:off x="5813733" y="2418100"/>
              <a:ext cx="1028944" cy="998571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52" name="그룹 151"/>
            <p:cNvGrpSpPr/>
            <p:nvPr/>
          </p:nvGrpSpPr>
          <p:grpSpPr>
            <a:xfrm>
              <a:off x="6000647" y="2590922"/>
              <a:ext cx="655117" cy="655116"/>
              <a:chOff x="572642" y="3447654"/>
              <a:chExt cx="1905000" cy="1904997"/>
            </a:xfrm>
            <a:effectLst/>
          </p:grpSpPr>
          <p:pic>
            <p:nvPicPr>
              <p:cNvPr id="153" name="Picture 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2642" y="3447654"/>
                <a:ext cx="1447801" cy="144780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154" name="Picture 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5042" y="3600054"/>
                <a:ext cx="1447801" cy="144780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155" name="Picture 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7442" y="3752454"/>
                <a:ext cx="1447801" cy="144780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156" name="Picture 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29842" y="3904855"/>
                <a:ext cx="1447800" cy="1447796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</p:grpSp>
      </p:grpSp>
      <p:pic>
        <p:nvPicPr>
          <p:cNvPr id="157" name="그림 156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25123" y="5127694"/>
            <a:ext cx="557455" cy="525138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58" name="TextBox 157"/>
          <p:cNvSpPr txBox="1"/>
          <p:nvPr/>
        </p:nvSpPr>
        <p:spPr>
          <a:xfrm>
            <a:off x="1208050" y="5892203"/>
            <a:ext cx="13871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패치 저장</a:t>
            </a:r>
            <a:endParaRPr lang="ko-KR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9" name="TextBox 158"/>
          <p:cNvSpPr txBox="1"/>
          <p:nvPr/>
        </p:nvSpPr>
        <p:spPr>
          <a:xfrm>
            <a:off x="108808" y="5691299"/>
            <a:ext cx="13871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노이즈 제거</a:t>
            </a:r>
            <a:endParaRPr lang="ko-KR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64" name="꺾인 연결선 163"/>
          <p:cNvCxnSpPr>
            <a:stCxn id="136" idx="3"/>
            <a:endCxn id="147" idx="0"/>
          </p:cNvCxnSpPr>
          <p:nvPr/>
        </p:nvCxnSpPr>
        <p:spPr>
          <a:xfrm>
            <a:off x="1395658" y="2467953"/>
            <a:ext cx="77594" cy="1324607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꺾인 연결선 166"/>
          <p:cNvCxnSpPr>
            <a:stCxn id="149" idx="2"/>
            <a:endCxn id="157" idx="0"/>
          </p:cNvCxnSpPr>
          <p:nvPr/>
        </p:nvCxnSpPr>
        <p:spPr>
          <a:xfrm rot="5400000">
            <a:off x="922193" y="4590477"/>
            <a:ext cx="418876" cy="655559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꺾인 연결선 169"/>
          <p:cNvCxnSpPr>
            <a:stCxn id="149" idx="2"/>
            <a:endCxn id="151" idx="0"/>
          </p:cNvCxnSpPr>
          <p:nvPr/>
        </p:nvCxnSpPr>
        <p:spPr>
          <a:xfrm rot="16200000" flipH="1">
            <a:off x="1505529" y="4662698"/>
            <a:ext cx="390549" cy="482787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직선 연결선 17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TextBox 174"/>
          <p:cNvSpPr txBox="1"/>
          <p:nvPr/>
        </p:nvSpPr>
        <p:spPr>
          <a:xfrm>
            <a:off x="155575" y="127265"/>
            <a:ext cx="5386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Binary </a:t>
            </a:r>
            <a:r>
              <a:rPr lang="ko-KR" altLang="en-US" b="1" dirty="0" smtClean="0"/>
              <a:t>업데이트</a:t>
            </a:r>
            <a:endParaRPr lang="ko-KR" altLang="en-US" b="1" dirty="0"/>
          </a:p>
        </p:txBody>
      </p:sp>
      <p:sp>
        <p:nvSpPr>
          <p:cNvPr id="2" name="TextBox 1"/>
          <p:cNvSpPr txBox="1"/>
          <p:nvPr/>
        </p:nvSpPr>
        <p:spPr>
          <a:xfrm>
            <a:off x="2244174" y="5069758"/>
            <a:ext cx="1155469" cy="30777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solidFill>
                  <a:srgbClr val="FF0000"/>
                </a:solidFill>
              </a:rPr>
              <a:t>512 size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160" name="TextBox 159"/>
          <p:cNvSpPr txBox="1"/>
          <p:nvPr/>
        </p:nvSpPr>
        <p:spPr>
          <a:xfrm>
            <a:off x="1922380" y="3833518"/>
            <a:ext cx="11554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/>
              <a:t>256 size</a:t>
            </a:r>
            <a:endParaRPr lang="ko-KR" altLang="en-US" sz="1400" b="1" dirty="0"/>
          </a:p>
        </p:txBody>
      </p:sp>
      <p:sp>
        <p:nvSpPr>
          <p:cNvPr id="161" name="TextBox 160"/>
          <p:cNvSpPr txBox="1"/>
          <p:nvPr/>
        </p:nvSpPr>
        <p:spPr>
          <a:xfrm>
            <a:off x="1464533" y="6030033"/>
            <a:ext cx="11554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/>
              <a:t>521 or 256</a:t>
            </a:r>
            <a:endParaRPr lang="ko-KR" altLang="en-US" sz="1400" b="1" dirty="0"/>
          </a:p>
        </p:txBody>
      </p:sp>
      <p:sp>
        <p:nvSpPr>
          <p:cNvPr id="3" name="오른쪽 화살표 2"/>
          <p:cNvSpPr/>
          <p:nvPr/>
        </p:nvSpPr>
        <p:spPr>
          <a:xfrm rot="16200000">
            <a:off x="2094358" y="5715338"/>
            <a:ext cx="1137402" cy="266772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" name="TextBox 129"/>
          <p:cNvSpPr txBox="1"/>
          <p:nvPr/>
        </p:nvSpPr>
        <p:spPr>
          <a:xfrm>
            <a:off x="2032293" y="6397847"/>
            <a:ext cx="19047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256</a:t>
            </a:r>
            <a:r>
              <a:rPr lang="ko-KR" altLang="en-US" dirty="0" smtClean="0"/>
              <a:t>으로 변경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986652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55575" y="127265"/>
            <a:ext cx="5386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속도 개선 업데이트</a:t>
            </a:r>
            <a:r>
              <a:rPr lang="en-US" altLang="ko-KR" b="1" dirty="0" smtClean="0"/>
              <a:t>(</a:t>
            </a:r>
            <a:r>
              <a:rPr lang="ko-KR" altLang="en-US" b="1" dirty="0" smtClean="0"/>
              <a:t>인텔</a:t>
            </a:r>
            <a:r>
              <a:rPr lang="en-US" altLang="ko-KR" b="1" dirty="0" smtClean="0"/>
              <a:t>)</a:t>
            </a:r>
            <a:r>
              <a:rPr lang="ko-KR" altLang="en-US" b="1" dirty="0" smtClean="0"/>
              <a:t> </a:t>
            </a:r>
            <a:endParaRPr lang="ko-KR" altLang="en-US" b="1" dirty="0"/>
          </a:p>
        </p:txBody>
      </p:sp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26203" y="501936"/>
            <a:ext cx="8694708" cy="23544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err="1" smtClean="0">
                <a:latin typeface="+mj-ea"/>
              </a:rPr>
              <a:t>타일링</a:t>
            </a:r>
            <a:r>
              <a:rPr lang="ko-KR" altLang="en-US" sz="1400" dirty="0" smtClean="0">
                <a:latin typeface="+mj-ea"/>
              </a:rPr>
              <a:t> 코드 수정 공유</a:t>
            </a:r>
            <a:endParaRPr lang="en-US" altLang="ko-KR" sz="1400" dirty="0" smtClean="0">
              <a:latin typeface="+mj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latin typeface="+mj-ea"/>
              </a:rPr>
              <a:t>Intel </a:t>
            </a:r>
            <a:r>
              <a:rPr lang="ko-KR" altLang="en-US" sz="1400" dirty="0" smtClean="0">
                <a:latin typeface="+mj-ea"/>
              </a:rPr>
              <a:t>측에서 </a:t>
            </a:r>
            <a:r>
              <a:rPr lang="en-US" altLang="ko-KR" sz="1400" dirty="0" smtClean="0">
                <a:latin typeface="+mj-ea"/>
              </a:rPr>
              <a:t>tiling </a:t>
            </a:r>
            <a:r>
              <a:rPr lang="ko-KR" altLang="en-US" sz="1400" dirty="0" smtClean="0">
                <a:latin typeface="+mj-ea"/>
              </a:rPr>
              <a:t>코드 수정 및 속도 향상 </a:t>
            </a:r>
            <a:r>
              <a:rPr lang="en-US" altLang="ko-KR" sz="1400" dirty="0" smtClean="0">
                <a:latin typeface="+mj-ea"/>
              </a:rPr>
              <a:t>(39% </a:t>
            </a:r>
            <a:r>
              <a:rPr lang="ko-KR" altLang="en-US" sz="1400" dirty="0" smtClean="0">
                <a:latin typeface="+mj-ea"/>
              </a:rPr>
              <a:t>속도 향상</a:t>
            </a:r>
            <a:r>
              <a:rPr lang="en-US" altLang="ko-KR" sz="1400" dirty="0" smtClean="0">
                <a:latin typeface="+mj-ea"/>
              </a:rPr>
              <a:t>)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+mj-ea"/>
              </a:rPr>
              <a:t>예</a:t>
            </a:r>
            <a:r>
              <a:rPr lang="en-US" altLang="ko-KR" sz="1400" u="sng" dirty="0" smtClean="0">
                <a:latin typeface="+mj-ea"/>
              </a:rPr>
              <a:t>)</a:t>
            </a:r>
            <a:r>
              <a:rPr lang="ko-KR" altLang="en-US" sz="1400" u="sng" dirty="0" smtClean="0">
                <a:latin typeface="+mj-ea"/>
              </a:rPr>
              <a:t> </a:t>
            </a:r>
            <a:r>
              <a:rPr lang="en-US" altLang="ko-KR" sz="1400" u="sng" dirty="0" smtClean="0">
                <a:latin typeface="+mj-ea"/>
              </a:rPr>
              <a:t>3</a:t>
            </a:r>
            <a:r>
              <a:rPr lang="ko-KR" altLang="en-US" sz="1400" u="sng" dirty="0" smtClean="0">
                <a:latin typeface="+mj-ea"/>
              </a:rPr>
              <a:t>분</a:t>
            </a:r>
            <a:r>
              <a:rPr lang="en-US" altLang="ko-KR" sz="1400" u="sng" dirty="0" smtClean="0">
                <a:latin typeface="+mj-ea"/>
              </a:rPr>
              <a:t>45</a:t>
            </a:r>
            <a:r>
              <a:rPr lang="ko-KR" altLang="en-US" sz="1400" u="sng" dirty="0" smtClean="0">
                <a:latin typeface="+mj-ea"/>
              </a:rPr>
              <a:t>초 </a:t>
            </a:r>
            <a:r>
              <a:rPr lang="en-US" altLang="ko-KR" sz="1400" u="sng" dirty="0" smtClean="0">
                <a:latin typeface="+mj-ea"/>
              </a:rPr>
              <a:t>-&gt; 1</a:t>
            </a:r>
            <a:r>
              <a:rPr lang="ko-KR" altLang="en-US" sz="1400" u="sng" dirty="0" smtClean="0">
                <a:latin typeface="+mj-ea"/>
              </a:rPr>
              <a:t>분</a:t>
            </a:r>
            <a:r>
              <a:rPr lang="en-US" altLang="ko-KR" sz="1400" u="sng" dirty="0" smtClean="0">
                <a:latin typeface="+mj-ea"/>
              </a:rPr>
              <a:t>28</a:t>
            </a:r>
            <a:r>
              <a:rPr lang="ko-KR" altLang="en-US" sz="1400" u="sng" dirty="0" smtClean="0">
                <a:latin typeface="+mj-ea"/>
              </a:rPr>
              <a:t>초</a:t>
            </a:r>
            <a:endParaRPr lang="en-US" altLang="ko-KR" sz="1400" u="sng" dirty="0" smtClean="0">
              <a:latin typeface="+mj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변경 </a:t>
            </a:r>
            <a:r>
              <a:rPr lang="ko-KR" altLang="en-US" sz="1400" dirty="0"/>
              <a:t>코드는  </a:t>
            </a:r>
            <a:r>
              <a:rPr lang="en-US" altLang="ko-KR" sz="1400" dirty="0"/>
              <a:t>'</a:t>
            </a:r>
            <a:r>
              <a:rPr lang="ko-KR" altLang="en-US" sz="1400" dirty="0"/>
              <a:t>#</a:t>
            </a:r>
            <a:r>
              <a:rPr lang="ko-KR" altLang="en-US" sz="1400" dirty="0" err="1"/>
              <a:t>add</a:t>
            </a:r>
            <a:r>
              <a:rPr lang="ko-KR" altLang="en-US" sz="1400" dirty="0"/>
              <a:t> </a:t>
            </a:r>
            <a:r>
              <a:rPr lang="ko-KR" altLang="en-US" sz="1400" dirty="0" err="1"/>
              <a:t>by</a:t>
            </a:r>
            <a:r>
              <a:rPr lang="ko-KR" altLang="en-US" sz="1400" dirty="0"/>
              <a:t> </a:t>
            </a:r>
            <a:r>
              <a:rPr lang="ko-KR" altLang="en-US" sz="1400" dirty="0" err="1"/>
              <a:t>kyle</a:t>
            </a:r>
            <a:r>
              <a:rPr lang="en-US" altLang="ko-KR" sz="1400" dirty="0"/>
              <a:t>‘ </a:t>
            </a:r>
            <a:r>
              <a:rPr lang="ko-KR" altLang="en-US" sz="1400" dirty="0"/>
              <a:t>주석에서 확인 가능 </a:t>
            </a:r>
            <a:endParaRPr lang="en-US" altLang="ko-KR" sz="1400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카이스트 내부 공유 완료</a:t>
            </a:r>
            <a:endParaRPr lang="ko-KR" altLang="en-US" sz="14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dirty="0" smtClean="0">
              <a:latin typeface="+mj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dirty="0" smtClean="0">
              <a:latin typeface="+mj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537" y="2432401"/>
            <a:ext cx="7385275" cy="405045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29513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030095" y="-141316"/>
            <a:ext cx="955964" cy="13134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1454727" y="3882045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18802" y="3208712"/>
            <a:ext cx="73609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smtClean="0">
                <a:latin typeface="+mj-ea"/>
                <a:ea typeface="+mj-ea"/>
              </a:rPr>
              <a:t>스캐너 기반 시스템</a:t>
            </a:r>
            <a:endParaRPr lang="ko-KR" altLang="en-US" sz="2800" b="1" dirty="0">
              <a:latin typeface="+mj-ea"/>
              <a:ea typeface="+mj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21326" y="3990597"/>
            <a:ext cx="73609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>
                <a:latin typeface="+mj-ea"/>
                <a:ea typeface="+mj-ea"/>
              </a:rPr>
              <a:t>NET </a:t>
            </a:r>
            <a:r>
              <a:rPr lang="ko-KR" altLang="en-US" sz="2000" b="1" dirty="0" smtClean="0">
                <a:latin typeface="+mj-ea"/>
                <a:ea typeface="+mj-ea"/>
              </a:rPr>
              <a:t>업데이트 </a:t>
            </a:r>
            <a:endParaRPr lang="ko-KR" altLang="en-US" sz="20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939807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55575" y="127265"/>
            <a:ext cx="5386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NET </a:t>
            </a:r>
            <a:r>
              <a:rPr lang="ko-KR" altLang="en-US" b="1" dirty="0" smtClean="0"/>
              <a:t>대장 슬라이드 </a:t>
            </a:r>
            <a:r>
              <a:rPr lang="en-US" altLang="ko-KR" b="1" dirty="0" smtClean="0"/>
              <a:t>(</a:t>
            </a:r>
            <a:r>
              <a:rPr lang="ko-KR" altLang="en-US" b="1" dirty="0" smtClean="0"/>
              <a:t>데이터 </a:t>
            </a:r>
            <a:r>
              <a:rPr lang="ko-KR" altLang="en-US" b="1" dirty="0" err="1" smtClean="0"/>
              <a:t>셋업</a:t>
            </a:r>
            <a:r>
              <a:rPr lang="en-US" altLang="ko-KR" b="1" dirty="0" smtClean="0"/>
              <a:t>)</a:t>
            </a:r>
            <a:endParaRPr lang="ko-KR" altLang="en-US" b="1" dirty="0"/>
          </a:p>
        </p:txBody>
      </p:sp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26203" y="501936"/>
            <a:ext cx="8694708" cy="56784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latin typeface="+mj-ea"/>
              </a:rPr>
              <a:t>U </a:t>
            </a:r>
            <a:r>
              <a:rPr lang="ko-KR" altLang="en-US" sz="1400" dirty="0" smtClean="0">
                <a:latin typeface="+mj-ea"/>
              </a:rPr>
              <a:t>그룹 업데이트를 위한 새로운 레이블과</a:t>
            </a:r>
            <a:r>
              <a:rPr lang="en-US" altLang="ko-KR" sz="1400" dirty="0" smtClean="0">
                <a:latin typeface="+mj-ea"/>
              </a:rPr>
              <a:t>, </a:t>
            </a:r>
            <a:r>
              <a:rPr lang="ko-KR" altLang="en-US" sz="1400" dirty="0" smtClean="0">
                <a:latin typeface="+mj-ea"/>
              </a:rPr>
              <a:t>데이터 확인</a:t>
            </a:r>
            <a:endParaRPr lang="en-US" altLang="ko-KR" sz="1400" dirty="0" smtClean="0">
              <a:latin typeface="+mj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j-ea"/>
              </a:rPr>
              <a:t>대</a:t>
            </a:r>
            <a:r>
              <a:rPr lang="ko-KR" altLang="en-US" sz="1400" dirty="0" smtClean="0">
                <a:latin typeface="+mj-ea"/>
              </a:rPr>
              <a:t>장 </a:t>
            </a:r>
            <a:r>
              <a:rPr lang="en-US" altLang="ko-KR" sz="1400" dirty="0" smtClean="0">
                <a:latin typeface="+mj-ea"/>
              </a:rPr>
              <a:t>: </a:t>
            </a:r>
            <a:r>
              <a:rPr lang="en-US" altLang="ko-KR" sz="1400" dirty="0">
                <a:latin typeface="+mj-ea"/>
              </a:rPr>
              <a:t>242</a:t>
            </a:r>
            <a:r>
              <a:rPr lang="ko-KR" altLang="en-US" sz="1400" dirty="0">
                <a:latin typeface="+mj-ea"/>
              </a:rPr>
              <a:t>건 </a:t>
            </a:r>
            <a:r>
              <a:rPr lang="en-US" altLang="ko-KR" sz="1400" dirty="0">
                <a:latin typeface="+mj-ea"/>
              </a:rPr>
              <a:t>(8</a:t>
            </a:r>
            <a:r>
              <a:rPr lang="ko-KR" altLang="en-US" sz="1400" dirty="0">
                <a:latin typeface="+mj-ea"/>
              </a:rPr>
              <a:t>건 </a:t>
            </a:r>
            <a:r>
              <a:rPr lang="ko-KR" altLang="en-US" sz="1400" dirty="0" smtClean="0">
                <a:latin typeface="+mj-ea"/>
              </a:rPr>
              <a:t>오류</a:t>
            </a:r>
            <a:r>
              <a:rPr lang="en-US" altLang="ko-KR" sz="1400" dirty="0" smtClean="0">
                <a:latin typeface="+mj-ea"/>
              </a:rPr>
              <a:t>+1</a:t>
            </a:r>
            <a:r>
              <a:rPr lang="ko-KR" altLang="en-US" sz="1400" dirty="0" smtClean="0">
                <a:latin typeface="+mj-ea"/>
              </a:rPr>
              <a:t>건 </a:t>
            </a:r>
            <a:r>
              <a:rPr lang="ko-KR" altLang="en-US" sz="1400" dirty="0" err="1" smtClean="0">
                <a:latin typeface="+mj-ea"/>
              </a:rPr>
              <a:t>타일링</a:t>
            </a:r>
            <a:r>
              <a:rPr lang="ko-KR" altLang="en-US" sz="1400" dirty="0" smtClean="0">
                <a:latin typeface="+mj-ea"/>
              </a:rPr>
              <a:t> 실패</a:t>
            </a:r>
            <a:r>
              <a:rPr lang="en-US" altLang="ko-KR" sz="1400" dirty="0" smtClean="0">
                <a:latin typeface="+mj-ea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latin typeface="+mj-ea"/>
              </a:rPr>
              <a:t>Train: 134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latin typeface="+mj-ea"/>
              </a:rPr>
              <a:t>Val: 50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latin typeface="+mj-ea"/>
              </a:rPr>
              <a:t>Test : 50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latin typeface="+mj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dirty="0" smtClean="0">
              <a:latin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latin typeface="+mj-ea"/>
              </a:rPr>
              <a:t>[</a:t>
            </a:r>
            <a:r>
              <a:rPr lang="ko-KR" altLang="en-US" sz="1400" dirty="0" err="1" smtClean="0">
                <a:latin typeface="+mj-ea"/>
              </a:rPr>
              <a:t>타일링</a:t>
            </a:r>
            <a:r>
              <a:rPr lang="ko-KR" altLang="en-US" sz="1400" dirty="0" smtClean="0">
                <a:latin typeface="+mj-ea"/>
              </a:rPr>
              <a:t> 조건 설정 및 완료</a:t>
            </a:r>
            <a:r>
              <a:rPr lang="en-US" altLang="ko-KR" sz="1400" dirty="0" smtClean="0">
                <a:latin typeface="+mj-ea"/>
              </a:rPr>
              <a:t>]</a:t>
            </a:r>
            <a:endParaRPr lang="en-US" altLang="ko-KR" sz="1400" dirty="0">
              <a:latin typeface="+mj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+mj-ea"/>
              </a:rPr>
              <a:t>'folder'::02. </a:t>
            </a:r>
            <a:r>
              <a:rPr lang="en-US" altLang="ko-KR" sz="1400" dirty="0" err="1">
                <a:latin typeface="+mj-ea"/>
              </a:rPr>
              <a:t>scanner_data</a:t>
            </a:r>
            <a:r>
              <a:rPr lang="en-US" altLang="ko-KR" sz="1400" dirty="0">
                <a:latin typeface="+mj-ea"/>
              </a:rPr>
              <a:t>/U_(NET)_annotation data/Colon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latin typeface="+mj-ea"/>
              </a:rPr>
              <a:t>1</a:t>
            </a:r>
            <a:r>
              <a:rPr lang="en-US" altLang="ko-KR" sz="1400" dirty="0">
                <a:latin typeface="+mj-ea"/>
              </a:rPr>
              <a:t>. all slide need to convert with "annotation only"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+mj-ea"/>
              </a:rPr>
              <a:t>2. after this, 'train' tiling with overlapping =50%, </a:t>
            </a:r>
            <a:r>
              <a:rPr lang="en-US" altLang="ko-KR" sz="1400" dirty="0" err="1">
                <a:latin typeface="+mj-ea"/>
              </a:rPr>
              <a:t>limitboundary</a:t>
            </a:r>
            <a:r>
              <a:rPr lang="en-US" altLang="ko-KR" sz="1400" dirty="0">
                <a:latin typeface="+mj-ea"/>
              </a:rPr>
              <a:t>=false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+mj-ea"/>
              </a:rPr>
              <a:t>3. 'Val' &amp;'test' without overlapping, </a:t>
            </a:r>
            <a:r>
              <a:rPr lang="en-US" altLang="ko-KR" sz="1400" dirty="0" err="1">
                <a:latin typeface="+mj-ea"/>
              </a:rPr>
              <a:t>limitboundary</a:t>
            </a:r>
            <a:r>
              <a:rPr lang="en-US" altLang="ko-KR" sz="1400" dirty="0">
                <a:latin typeface="+mj-ea"/>
              </a:rPr>
              <a:t>=false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+mj-ea"/>
              </a:rPr>
              <a:t>4. all -&gt; .</a:t>
            </a:r>
            <a:r>
              <a:rPr lang="en-US" altLang="ko-KR" sz="1400" dirty="0" smtClean="0">
                <a:latin typeface="+mj-ea"/>
              </a:rPr>
              <a:t>jpg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저장 위치</a:t>
            </a:r>
            <a:r>
              <a:rPr lang="en-US" altLang="ko-KR" sz="1600" dirty="0" smtClean="0"/>
              <a:t>: </a:t>
            </a:r>
            <a:r>
              <a:rPr lang="en-US" altLang="ko-KR" sz="1600" u="sng" dirty="0" smtClean="0"/>
              <a:t>E</a:t>
            </a:r>
            <a:r>
              <a:rPr lang="en-US" altLang="ko-KR" sz="1600" u="sng" dirty="0"/>
              <a:t>:\will\U_NET\colon\tiles</a:t>
            </a:r>
            <a:endParaRPr lang="en-US" altLang="ko-KR" sz="1200" u="sng" dirty="0" smtClean="0">
              <a:latin typeface="+mj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dirty="0" smtClean="0">
              <a:latin typeface="+mj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latin typeface="+mj-ea"/>
              </a:rPr>
              <a:t>1</a:t>
            </a:r>
            <a:r>
              <a:rPr lang="ko-KR" altLang="en-US" sz="1400" dirty="0" smtClean="0">
                <a:latin typeface="+mj-ea"/>
              </a:rPr>
              <a:t>건 오류</a:t>
            </a:r>
            <a:r>
              <a:rPr lang="en-US" altLang="ko-KR" sz="1400" dirty="0">
                <a:latin typeface="+mj-ea"/>
              </a:rPr>
              <a:t> </a:t>
            </a:r>
            <a:endParaRPr lang="en-US" altLang="ko-KR" sz="1400" dirty="0" smtClean="0">
              <a:latin typeface="+mj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+mj-ea"/>
              </a:rPr>
              <a:t>02. </a:t>
            </a:r>
            <a:r>
              <a:rPr lang="en-US" altLang="ko-KR" sz="1400" dirty="0" err="1">
                <a:latin typeface="+mj-ea"/>
              </a:rPr>
              <a:t>scanner_data</a:t>
            </a:r>
            <a:r>
              <a:rPr lang="en-US" altLang="ko-KR" sz="1400" dirty="0">
                <a:latin typeface="+mj-ea"/>
              </a:rPr>
              <a:t>/U_(NET)_</a:t>
            </a:r>
            <a:r>
              <a:rPr lang="en-US" altLang="ko-KR" sz="1400" dirty="0" err="1">
                <a:latin typeface="+mj-ea"/>
              </a:rPr>
              <a:t>annotation_only</a:t>
            </a:r>
            <a:r>
              <a:rPr lang="en-US" altLang="ko-KR" sz="1400" dirty="0">
                <a:latin typeface="+mj-ea"/>
              </a:rPr>
              <a:t>/Colon/2021S 0026308050101.mrxs</a:t>
            </a:r>
          </a:p>
        </p:txBody>
      </p:sp>
    </p:spTree>
    <p:extLst>
      <p:ext uri="{BB962C8B-B14F-4D97-AF65-F5344CB8AC3E}">
        <p14:creationId xmlns:p14="http://schemas.microsoft.com/office/powerpoint/2010/main" val="2404647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030095" y="-141316"/>
            <a:ext cx="955964" cy="13134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1454727" y="3882045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18802" y="3208712"/>
            <a:ext cx="73609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smtClean="0">
                <a:latin typeface="+mj-ea"/>
                <a:ea typeface="+mj-ea"/>
              </a:rPr>
              <a:t>현미경 기반 시스템</a:t>
            </a:r>
            <a:endParaRPr lang="ko-KR" altLang="en-US" sz="28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075522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/>
          <p:nvPr/>
        </p:nvSpPr>
        <p:spPr>
          <a:xfrm>
            <a:off x="307975" y="532018"/>
            <a:ext cx="761285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j-ea"/>
              </a:rPr>
              <a:t>용량 이슈로 데이터 </a:t>
            </a:r>
            <a:r>
              <a:rPr lang="ko-KR" altLang="en-US" sz="1400" dirty="0" err="1">
                <a:latin typeface="+mj-ea"/>
              </a:rPr>
              <a:t>셈플만</a:t>
            </a:r>
            <a:r>
              <a:rPr lang="ko-KR" altLang="en-US" sz="1400" dirty="0">
                <a:latin typeface="+mj-ea"/>
              </a:rPr>
              <a:t> </a:t>
            </a:r>
            <a:r>
              <a:rPr lang="ko-KR" altLang="en-US" sz="1400" dirty="0" smtClean="0">
                <a:latin typeface="+mj-ea"/>
              </a:rPr>
              <a:t>테스트</a:t>
            </a:r>
            <a:r>
              <a:rPr lang="en-US" altLang="ko-KR" sz="1400" dirty="0" smtClean="0">
                <a:latin typeface="+mj-ea"/>
              </a:rPr>
              <a:t>, </a:t>
            </a:r>
            <a:r>
              <a:rPr lang="ko-KR" altLang="en-US" sz="1400" dirty="0" smtClean="0">
                <a:latin typeface="+mj-ea"/>
              </a:rPr>
              <a:t>현미경 </a:t>
            </a:r>
            <a:r>
              <a:rPr lang="ko-KR" altLang="en-US" sz="1400" dirty="0" err="1" smtClean="0">
                <a:latin typeface="+mj-ea"/>
              </a:rPr>
              <a:t>통합모델</a:t>
            </a:r>
            <a:r>
              <a:rPr lang="ko-KR" altLang="en-US" sz="1400" dirty="0" smtClean="0">
                <a:latin typeface="+mj-ea"/>
              </a:rPr>
              <a:t> 결과 공유</a:t>
            </a:r>
            <a:r>
              <a:rPr lang="en-US" altLang="ko-KR" sz="1400" dirty="0" smtClean="0">
                <a:latin typeface="+mj-ea"/>
              </a:rPr>
              <a:t>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latin typeface="+mj-ea"/>
              </a:rPr>
              <a:t>2021S </a:t>
            </a:r>
            <a:r>
              <a:rPr lang="en-US" altLang="ko-KR" sz="1400" dirty="0">
                <a:latin typeface="+mj-ea"/>
              </a:rPr>
              <a:t>0118529010101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+mj-ea"/>
              </a:rPr>
              <a:t>2021S 0122432010101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+mj-ea"/>
              </a:rPr>
              <a:t>2021S 0122576010101</a:t>
            </a:r>
            <a:endParaRPr lang="en-US" altLang="ko-KR" sz="1400" dirty="0" smtClean="0">
              <a:latin typeface="+mj-ea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274320" y="121149"/>
            <a:ext cx="5386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현미경 모델 통합</a:t>
            </a:r>
            <a:endParaRPr lang="ko-KR" altLang="en-US" b="1" dirty="0"/>
          </a:p>
        </p:txBody>
      </p:sp>
      <p:pic>
        <p:nvPicPr>
          <p:cNvPr id="36" name="Picture 4" descr="server iconì ëí ì´ë¯¸ì§ ê²ìê²°ê³¼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4169" y="4933674"/>
            <a:ext cx="540907" cy="540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직사각형 36"/>
          <p:cNvSpPr/>
          <p:nvPr/>
        </p:nvSpPr>
        <p:spPr>
          <a:xfrm>
            <a:off x="3303833" y="4926493"/>
            <a:ext cx="168507" cy="2119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/>
          <p:cNvSpPr/>
          <p:nvPr/>
        </p:nvSpPr>
        <p:spPr>
          <a:xfrm>
            <a:off x="3493105" y="2842718"/>
            <a:ext cx="1383746" cy="1385182"/>
          </a:xfrm>
          <a:prstGeom prst="rect">
            <a:avLst/>
          </a:pr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/>
          <p:cNvSpPr/>
          <p:nvPr/>
        </p:nvSpPr>
        <p:spPr>
          <a:xfrm>
            <a:off x="3493104" y="2579197"/>
            <a:ext cx="1383747" cy="251472"/>
          </a:xfrm>
          <a:prstGeom prst="rect">
            <a:avLst/>
          </a:prstGeom>
          <a:solidFill>
            <a:srgbClr val="002060"/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이미지 분류</a:t>
            </a:r>
          </a:p>
        </p:txBody>
      </p:sp>
      <p:sp>
        <p:nvSpPr>
          <p:cNvPr id="40" name="직사각형 39"/>
          <p:cNvSpPr/>
          <p:nvPr/>
        </p:nvSpPr>
        <p:spPr>
          <a:xfrm>
            <a:off x="3949935" y="5037445"/>
            <a:ext cx="177712" cy="1589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1" name="꺾인 연결선 40"/>
          <p:cNvCxnSpPr>
            <a:stCxn id="37" idx="3"/>
            <a:endCxn id="38" idx="2"/>
          </p:cNvCxnSpPr>
          <p:nvPr/>
        </p:nvCxnSpPr>
        <p:spPr>
          <a:xfrm flipV="1">
            <a:off x="3472340" y="4227900"/>
            <a:ext cx="712638" cy="80458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꺾인 연결선 41"/>
          <p:cNvCxnSpPr>
            <a:stCxn id="38" idx="1"/>
            <a:endCxn id="37" idx="0"/>
          </p:cNvCxnSpPr>
          <p:nvPr/>
        </p:nvCxnSpPr>
        <p:spPr>
          <a:xfrm rot="10800000" flipV="1">
            <a:off x="3388087" y="3535309"/>
            <a:ext cx="105018" cy="139118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4" descr="ê´ë ¨ ì´ë¯¸ì§"/>
          <p:cNvPicPr>
            <a:picLocks noChangeAspect="1" noChangeArrowheads="1"/>
          </p:cNvPicPr>
          <p:nvPr/>
        </p:nvPicPr>
        <p:blipFill rotWithShape="1">
          <a:blip r:embed="rId3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268" t="24381" r="17945" b="24826"/>
          <a:stretch/>
        </p:blipFill>
        <p:spPr bwMode="auto">
          <a:xfrm>
            <a:off x="4384975" y="3666449"/>
            <a:ext cx="366741" cy="292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4" descr="ê´ë ¨ ì´ë¯¸ì§"/>
          <p:cNvPicPr>
            <a:picLocks noChangeAspect="1" noChangeArrowheads="1"/>
          </p:cNvPicPr>
          <p:nvPr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268" t="24381" r="17945" b="24826"/>
          <a:stretch/>
        </p:blipFill>
        <p:spPr bwMode="auto">
          <a:xfrm>
            <a:off x="4390999" y="3222374"/>
            <a:ext cx="366741" cy="292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그림 4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4567" y="3534249"/>
            <a:ext cx="423301" cy="388838"/>
          </a:xfrm>
          <a:prstGeom prst="rect">
            <a:avLst/>
          </a:prstGeom>
        </p:spPr>
      </p:pic>
      <p:cxnSp>
        <p:nvCxnSpPr>
          <p:cNvPr id="46" name="꺾인 연결선 45"/>
          <p:cNvCxnSpPr>
            <a:stCxn id="45" idx="3"/>
            <a:endCxn id="43" idx="1"/>
          </p:cNvCxnSpPr>
          <p:nvPr/>
        </p:nvCxnSpPr>
        <p:spPr>
          <a:xfrm>
            <a:off x="4027868" y="3728668"/>
            <a:ext cx="357107" cy="83798"/>
          </a:xfrm>
          <a:prstGeom prst="bentConnector3">
            <a:avLst/>
          </a:prstGeom>
          <a:ln w="31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꺾인 연결선 46"/>
          <p:cNvCxnSpPr>
            <a:stCxn id="45" idx="3"/>
            <a:endCxn id="44" idx="1"/>
          </p:cNvCxnSpPr>
          <p:nvPr/>
        </p:nvCxnSpPr>
        <p:spPr>
          <a:xfrm flipV="1">
            <a:off x="4027868" y="3368391"/>
            <a:ext cx="363131" cy="360277"/>
          </a:xfrm>
          <a:prstGeom prst="bentConnector3">
            <a:avLst/>
          </a:prstGeom>
          <a:ln w="31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그림 4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28797" y="3093193"/>
            <a:ext cx="346458" cy="253260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 rotWithShape="1">
          <a:blip r:embed="rId7"/>
          <a:srcRect r="24443"/>
          <a:stretch/>
        </p:blipFill>
        <p:spPr>
          <a:xfrm>
            <a:off x="3745319" y="3169050"/>
            <a:ext cx="352451" cy="254108"/>
          </a:xfrm>
          <a:prstGeom prst="rect">
            <a:avLst/>
          </a:prstGeom>
        </p:spPr>
      </p:pic>
      <p:sp>
        <p:nvSpPr>
          <p:cNvPr id="50" name="object 27"/>
          <p:cNvSpPr txBox="1"/>
          <p:nvPr/>
        </p:nvSpPr>
        <p:spPr>
          <a:xfrm>
            <a:off x="3502023" y="2907364"/>
            <a:ext cx="717860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altLang="ko-KR" sz="10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*</a:t>
            </a:r>
            <a:r>
              <a:rPr lang="ko-KR" altLang="en-US" sz="10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투입 이미지</a:t>
            </a:r>
            <a:endParaRPr lang="en-US" altLang="ko-KR" sz="1000" spc="-35" dirty="0">
              <a:solidFill>
                <a:srgbClr val="FF0000"/>
              </a:solidFill>
              <a:latin typeface="현대하모니 M" panose="02020603020101020101" pitchFamily="18" charset="-127"/>
              <a:ea typeface="현대하모니 M" panose="02020603020101020101" pitchFamily="18" charset="-127"/>
              <a:cs typeface="Arial"/>
            </a:endParaRPr>
          </a:p>
        </p:txBody>
      </p:sp>
      <p:sp>
        <p:nvSpPr>
          <p:cNvPr id="51" name="아래쪽 화살표 50"/>
          <p:cNvSpPr/>
          <p:nvPr/>
        </p:nvSpPr>
        <p:spPr>
          <a:xfrm>
            <a:off x="3730674" y="3426019"/>
            <a:ext cx="204766" cy="15178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이등변 삼각형 51"/>
          <p:cNvSpPr/>
          <p:nvPr/>
        </p:nvSpPr>
        <p:spPr>
          <a:xfrm>
            <a:off x="600568" y="3229185"/>
            <a:ext cx="880563" cy="248305"/>
          </a:xfrm>
          <a:prstGeom prst="triangle">
            <a:avLst>
              <a:gd name="adj" fmla="val 55862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3" name="그림 52"/>
          <p:cNvPicPr>
            <a:picLocks noChangeAspect="1"/>
          </p:cNvPicPr>
          <p:nvPr/>
        </p:nvPicPr>
        <p:blipFill rotWithShape="1">
          <a:blip r:embed="rId7"/>
          <a:srcRect r="24443"/>
          <a:stretch/>
        </p:blipFill>
        <p:spPr>
          <a:xfrm>
            <a:off x="1564215" y="4860798"/>
            <a:ext cx="1079614" cy="778373"/>
          </a:xfrm>
          <a:prstGeom prst="rect">
            <a:avLst/>
          </a:prstGeom>
        </p:spPr>
      </p:pic>
      <p:pic>
        <p:nvPicPr>
          <p:cNvPr id="54" name="그림 5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78665" y="5668978"/>
            <a:ext cx="1080479" cy="789824"/>
          </a:xfrm>
          <a:prstGeom prst="rect">
            <a:avLst/>
          </a:prstGeom>
        </p:spPr>
      </p:pic>
      <p:pic>
        <p:nvPicPr>
          <p:cNvPr id="55" name="그림 54"/>
          <p:cNvPicPr>
            <a:picLocks noChangeAspect="1"/>
          </p:cNvPicPr>
          <p:nvPr/>
        </p:nvPicPr>
        <p:blipFill rotWithShape="1">
          <a:blip r:embed="rId8"/>
          <a:srcRect t="11695" r="23982" b="22032"/>
          <a:stretch/>
        </p:blipFill>
        <p:spPr>
          <a:xfrm>
            <a:off x="601968" y="3477490"/>
            <a:ext cx="881672" cy="576478"/>
          </a:xfrm>
          <a:prstGeom prst="rect">
            <a:avLst/>
          </a:prstGeom>
        </p:spPr>
      </p:pic>
      <p:grpSp>
        <p:nvGrpSpPr>
          <p:cNvPr id="56" name="그룹 55"/>
          <p:cNvGrpSpPr/>
          <p:nvPr/>
        </p:nvGrpSpPr>
        <p:grpSpPr>
          <a:xfrm>
            <a:off x="832913" y="2786733"/>
            <a:ext cx="518813" cy="546741"/>
            <a:chOff x="836087" y="1652297"/>
            <a:chExt cx="1277288" cy="1266224"/>
          </a:xfrm>
        </p:grpSpPr>
        <p:sp>
          <p:nvSpPr>
            <p:cNvPr id="57" name="타원 56"/>
            <p:cNvSpPr/>
            <p:nvPr/>
          </p:nvSpPr>
          <p:spPr>
            <a:xfrm>
              <a:off x="836087" y="1652297"/>
              <a:ext cx="1277288" cy="126622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8" name="Picture 4" descr="microscope scanner icon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3300" y="1781956"/>
              <a:ext cx="992479" cy="9924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9" name="그림 58"/>
          <p:cNvPicPr>
            <a:picLocks noChangeAspect="1"/>
          </p:cNvPicPr>
          <p:nvPr/>
        </p:nvPicPr>
        <p:blipFill rotWithShape="1">
          <a:blip r:embed="rId10"/>
          <a:srcRect l="1562" t="4908" r="1" b="2249"/>
          <a:stretch/>
        </p:blipFill>
        <p:spPr>
          <a:xfrm>
            <a:off x="1228396" y="3130896"/>
            <a:ext cx="287517" cy="272300"/>
          </a:xfrm>
          <a:prstGeom prst="rect">
            <a:avLst/>
          </a:prstGeom>
        </p:spPr>
      </p:pic>
      <p:sp>
        <p:nvSpPr>
          <p:cNvPr id="60" name="직사각형 59"/>
          <p:cNvSpPr/>
          <p:nvPr/>
        </p:nvSpPr>
        <p:spPr>
          <a:xfrm>
            <a:off x="490915" y="2641316"/>
            <a:ext cx="1149285" cy="1491067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/>
          <p:cNvSpPr/>
          <p:nvPr/>
        </p:nvSpPr>
        <p:spPr>
          <a:xfrm>
            <a:off x="490915" y="2505566"/>
            <a:ext cx="1149286" cy="228611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판독 과정 촬영</a:t>
            </a:r>
          </a:p>
        </p:txBody>
      </p:sp>
      <p:pic>
        <p:nvPicPr>
          <p:cNvPr id="62" name="그림 6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72522" y="2925461"/>
            <a:ext cx="547622" cy="588073"/>
          </a:xfrm>
          <a:prstGeom prst="ellips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</p:pic>
      <p:sp>
        <p:nvSpPr>
          <p:cNvPr id="63" name="object 27"/>
          <p:cNvSpPr txBox="1"/>
          <p:nvPr/>
        </p:nvSpPr>
        <p:spPr>
          <a:xfrm>
            <a:off x="1762265" y="2500666"/>
            <a:ext cx="1680129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altLang="ko-KR" sz="12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*</a:t>
            </a:r>
            <a:r>
              <a:rPr lang="ko-KR" altLang="en-US" sz="12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노이즈 이미지 </a:t>
            </a:r>
            <a:r>
              <a:rPr lang="ko-KR" altLang="en-US" sz="1200" spc="-35" dirty="0" err="1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필터링</a:t>
            </a:r>
            <a:r>
              <a:rPr lang="en-US" altLang="ko-KR" sz="12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/>
            </a:r>
            <a:br>
              <a:rPr lang="en-US" altLang="ko-KR" sz="12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</a:br>
            <a:r>
              <a:rPr lang="en-US" altLang="ko-KR" sz="12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(</a:t>
            </a:r>
            <a:r>
              <a:rPr lang="ko-KR" altLang="en-US" sz="12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약 </a:t>
            </a:r>
            <a:r>
              <a:rPr lang="en-US" altLang="ko-KR" sz="12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95% </a:t>
            </a:r>
            <a:r>
              <a:rPr lang="ko-KR" altLang="en-US" sz="12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노이즈 제거</a:t>
            </a:r>
            <a:r>
              <a:rPr lang="en-US" altLang="ko-KR" sz="12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)</a:t>
            </a:r>
            <a:endParaRPr lang="en-US" altLang="ko-KR" sz="1200" spc="-35" dirty="0">
              <a:solidFill>
                <a:srgbClr val="FF0000"/>
              </a:solidFill>
              <a:latin typeface="현대하모니 M" panose="02020603020101020101" pitchFamily="18" charset="-127"/>
              <a:ea typeface="현대하모니 M" panose="02020603020101020101" pitchFamily="18" charset="-127"/>
              <a:cs typeface="Arial"/>
            </a:endParaRPr>
          </a:p>
        </p:txBody>
      </p:sp>
      <p:sp>
        <p:nvSpPr>
          <p:cNvPr id="64" name="object 27"/>
          <p:cNvSpPr txBox="1"/>
          <p:nvPr/>
        </p:nvSpPr>
        <p:spPr>
          <a:xfrm>
            <a:off x="1546294" y="6546050"/>
            <a:ext cx="1231458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altLang="ko-KR" sz="12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*</a:t>
            </a:r>
            <a:r>
              <a:rPr lang="ko-KR" altLang="en-US" sz="12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유효 이미지 저장</a:t>
            </a:r>
            <a:endParaRPr lang="en-US" altLang="ko-KR" sz="1200" spc="-35" dirty="0">
              <a:solidFill>
                <a:srgbClr val="FF0000"/>
              </a:solidFill>
              <a:latin typeface="현대하모니 M" panose="02020603020101020101" pitchFamily="18" charset="-127"/>
              <a:ea typeface="현대하모니 M" panose="02020603020101020101" pitchFamily="18" charset="-127"/>
              <a:cs typeface="Arial"/>
            </a:endParaRPr>
          </a:p>
        </p:txBody>
      </p:sp>
      <p:sp>
        <p:nvSpPr>
          <p:cNvPr id="65" name="이등변 삼각형 64"/>
          <p:cNvSpPr/>
          <p:nvPr/>
        </p:nvSpPr>
        <p:spPr>
          <a:xfrm rot="5400000">
            <a:off x="2248670" y="5369559"/>
            <a:ext cx="1152128" cy="159818"/>
          </a:xfrm>
          <a:prstGeom prst="triangle">
            <a:avLst>
              <a:gd name="adj" fmla="val 37048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6" name="Picture 2" descr="í´ì§íµ ìì´ì½ì ëí ì´ë¯¸ì§ ê²ìê²°ê³¼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2086" y="3436677"/>
            <a:ext cx="582222" cy="58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7" name="꺾인 연결선 66"/>
          <p:cNvCxnSpPr>
            <a:stCxn id="62" idx="4"/>
            <a:endCxn id="66" idx="1"/>
          </p:cNvCxnSpPr>
          <p:nvPr/>
        </p:nvCxnSpPr>
        <p:spPr>
          <a:xfrm rot="16200000" flipH="1">
            <a:off x="2317082" y="3442784"/>
            <a:ext cx="214254" cy="355753"/>
          </a:xfrm>
          <a:prstGeom prst="bentConnector2">
            <a:avLst/>
          </a:prstGeom>
          <a:ln>
            <a:solidFill>
              <a:schemeClr val="accent2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꺾인 연결선 67"/>
          <p:cNvCxnSpPr>
            <a:stCxn id="62" idx="4"/>
            <a:endCxn id="70" idx="0"/>
          </p:cNvCxnSpPr>
          <p:nvPr/>
        </p:nvCxnSpPr>
        <p:spPr>
          <a:xfrm rot="5400000">
            <a:off x="1826819" y="3921018"/>
            <a:ext cx="826998" cy="12030"/>
          </a:xfrm>
          <a:prstGeom prst="bentConnector3">
            <a:avLst>
              <a:gd name="adj1" fmla="val 50000"/>
            </a:avLst>
          </a:prstGeom>
          <a:ln>
            <a:solidFill>
              <a:schemeClr val="accent2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모서리가 둥근 직사각형 68"/>
          <p:cNvSpPr/>
          <p:nvPr/>
        </p:nvSpPr>
        <p:spPr>
          <a:xfrm>
            <a:off x="1504700" y="4798021"/>
            <a:ext cx="1213603" cy="1736343"/>
          </a:xfrm>
          <a:prstGeom prst="roundRect">
            <a:avLst>
              <a:gd name="adj" fmla="val 6393"/>
            </a:avLst>
          </a:prstGeom>
          <a:noFill/>
          <a:ln w="63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0" name="Picture 4" descr="ê´ë ¨ ì´ë¯¸ì§"/>
          <p:cNvPicPr>
            <a:picLocks noChangeAspect="1" noChangeArrowheads="1"/>
          </p:cNvPicPr>
          <p:nvPr/>
        </p:nvPicPr>
        <p:blipFill rotWithShape="1"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268" t="24381" r="17945" b="24826"/>
          <a:stretch/>
        </p:blipFill>
        <p:spPr bwMode="auto">
          <a:xfrm>
            <a:off x="1965830" y="4340532"/>
            <a:ext cx="536945" cy="427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오른쪽 화살표 70"/>
          <p:cNvSpPr/>
          <p:nvPr/>
        </p:nvSpPr>
        <p:spPr>
          <a:xfrm>
            <a:off x="1666166" y="3054486"/>
            <a:ext cx="251520" cy="312673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2" name="직선 연결선 71"/>
          <p:cNvCxnSpPr>
            <a:endCxn id="70" idx="1"/>
          </p:cNvCxnSpPr>
          <p:nvPr/>
        </p:nvCxnSpPr>
        <p:spPr>
          <a:xfrm flipV="1">
            <a:off x="1564215" y="4554316"/>
            <a:ext cx="401615" cy="2320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/>
          <p:cNvCxnSpPr>
            <a:endCxn id="70" idx="3"/>
          </p:cNvCxnSpPr>
          <p:nvPr/>
        </p:nvCxnSpPr>
        <p:spPr>
          <a:xfrm flipH="1" flipV="1">
            <a:off x="2502775" y="4554316"/>
            <a:ext cx="181002" cy="2435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4" name="그림 73"/>
          <p:cNvPicPr>
            <a:picLocks noChangeAspect="1"/>
          </p:cNvPicPr>
          <p:nvPr/>
        </p:nvPicPr>
        <p:blipFill rotWithShape="1">
          <a:blip r:embed="rId15"/>
          <a:srcRect l="18306" b="19829"/>
          <a:stretch/>
        </p:blipFill>
        <p:spPr>
          <a:xfrm>
            <a:off x="1977879" y="3782297"/>
            <a:ext cx="457381" cy="374772"/>
          </a:xfrm>
          <a:prstGeom prst="rect">
            <a:avLst/>
          </a:prstGeom>
        </p:spPr>
      </p:pic>
      <p:sp>
        <p:nvSpPr>
          <p:cNvPr id="75" name="object 27"/>
          <p:cNvSpPr txBox="1"/>
          <p:nvPr/>
        </p:nvSpPr>
        <p:spPr>
          <a:xfrm>
            <a:off x="645792" y="4291897"/>
            <a:ext cx="1231458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altLang="ko-KR" sz="12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*file </a:t>
            </a:r>
            <a:r>
              <a:rPr lang="en-US" altLang="ko-KR" sz="1200" spc="-35" dirty="0" smtClean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watcher (</a:t>
            </a:r>
            <a:r>
              <a:rPr lang="ko-KR" altLang="en-US" sz="1200" spc="-35" dirty="0" err="1" smtClean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반응형</a:t>
            </a:r>
            <a:r>
              <a:rPr lang="en-US" altLang="ko-KR" sz="1200" spc="-35" dirty="0" smtClean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)</a:t>
            </a:r>
            <a:r>
              <a:rPr lang="ko-KR" altLang="en-US" sz="1200" spc="-35" dirty="0" smtClean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기반 </a:t>
            </a:r>
            <a:r>
              <a:rPr lang="ko-KR" altLang="en-US" sz="12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노이즈 분류</a:t>
            </a:r>
            <a:endParaRPr lang="en-US" altLang="ko-KR" sz="1200" spc="-35" dirty="0">
              <a:solidFill>
                <a:srgbClr val="FF0000"/>
              </a:solidFill>
              <a:latin typeface="현대하모니 M" panose="02020603020101020101" pitchFamily="18" charset="-127"/>
              <a:ea typeface="현대하모니 M" panose="02020603020101020101" pitchFamily="18" charset="-127"/>
              <a:cs typeface="Arial"/>
            </a:endParaRPr>
          </a:p>
        </p:txBody>
      </p:sp>
      <p:pic>
        <p:nvPicPr>
          <p:cNvPr id="76" name="그림 75"/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67430" y="4581607"/>
            <a:ext cx="1613059" cy="159589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7" name="TextBox 76"/>
          <p:cNvSpPr txBox="1"/>
          <p:nvPr/>
        </p:nvSpPr>
        <p:spPr>
          <a:xfrm>
            <a:off x="4338386" y="3214502"/>
            <a:ext cx="3585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N</a:t>
            </a:r>
            <a:endParaRPr lang="ko-KR" altLang="en-US" sz="1400" dirty="0"/>
          </a:p>
        </p:txBody>
      </p:sp>
      <p:sp>
        <p:nvSpPr>
          <p:cNvPr id="78" name="TextBox 77"/>
          <p:cNvSpPr txBox="1"/>
          <p:nvPr/>
        </p:nvSpPr>
        <p:spPr>
          <a:xfrm>
            <a:off x="4376041" y="3685608"/>
            <a:ext cx="4164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ab</a:t>
            </a:r>
            <a:endParaRPr lang="ko-KR" altLang="en-US" sz="1400" dirty="0"/>
          </a:p>
        </p:txBody>
      </p:sp>
      <p:sp>
        <p:nvSpPr>
          <p:cNvPr id="79" name="직사각형 78"/>
          <p:cNvSpPr/>
          <p:nvPr/>
        </p:nvSpPr>
        <p:spPr>
          <a:xfrm>
            <a:off x="5045082" y="2836292"/>
            <a:ext cx="1866641" cy="3439157"/>
          </a:xfrm>
          <a:prstGeom prst="rect">
            <a:avLst/>
          </a:pr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/>
          <p:cNvSpPr/>
          <p:nvPr/>
        </p:nvSpPr>
        <p:spPr>
          <a:xfrm>
            <a:off x="5045082" y="2572772"/>
            <a:ext cx="1866641" cy="251472"/>
          </a:xfrm>
          <a:prstGeom prst="rect">
            <a:avLst/>
          </a:prstGeom>
          <a:solidFill>
            <a:srgbClr val="002060"/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latin typeface="현대하모니 M" panose="02020603020101020101" pitchFamily="18" charset="-127"/>
                <a:ea typeface="현대하모니 M" panose="02020603020101020101" pitchFamily="18" charset="-127"/>
              </a:rPr>
              <a:t>병변</a:t>
            </a:r>
            <a:r>
              <a:rPr lang="ko-KR" altLang="en-US" sz="12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 표시</a:t>
            </a:r>
          </a:p>
        </p:txBody>
      </p:sp>
      <p:pic>
        <p:nvPicPr>
          <p:cNvPr id="81" name="그림 80"/>
          <p:cNvPicPr>
            <a:picLocks noChangeAspect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67430" y="2909840"/>
            <a:ext cx="1622293" cy="1596586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82" name="꺾인 연결선 81"/>
          <p:cNvCxnSpPr>
            <a:stCxn id="44" idx="3"/>
            <a:endCxn id="81" idx="1"/>
          </p:cNvCxnSpPr>
          <p:nvPr/>
        </p:nvCxnSpPr>
        <p:spPr>
          <a:xfrm>
            <a:off x="4757740" y="3368391"/>
            <a:ext cx="409690" cy="33974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꺾인 연결선 82"/>
          <p:cNvCxnSpPr>
            <a:stCxn id="78" idx="2"/>
            <a:endCxn id="76" idx="1"/>
          </p:cNvCxnSpPr>
          <p:nvPr/>
        </p:nvCxnSpPr>
        <p:spPr>
          <a:xfrm rot="16200000" flipH="1">
            <a:off x="4182771" y="4394896"/>
            <a:ext cx="1386171" cy="58314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직사각형 83"/>
          <p:cNvSpPr/>
          <p:nvPr/>
        </p:nvSpPr>
        <p:spPr>
          <a:xfrm>
            <a:off x="7105820" y="2836293"/>
            <a:ext cx="1383746" cy="1385182"/>
          </a:xfrm>
          <a:prstGeom prst="rect">
            <a:avLst/>
          </a:prstGeom>
          <a:noFill/>
          <a:ln w="127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직사각형 84"/>
          <p:cNvSpPr/>
          <p:nvPr/>
        </p:nvSpPr>
        <p:spPr>
          <a:xfrm>
            <a:off x="7105819" y="2572772"/>
            <a:ext cx="1383747" cy="251472"/>
          </a:xfrm>
          <a:prstGeom prst="rect">
            <a:avLst/>
          </a:prstGeom>
          <a:solidFill>
            <a:schemeClr val="accent2">
              <a:lumMod val="75000"/>
            </a:schemeClr>
          </a:solidFill>
          <a:ln w="127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환자 분류</a:t>
            </a:r>
          </a:p>
        </p:txBody>
      </p:sp>
      <p:pic>
        <p:nvPicPr>
          <p:cNvPr id="86" name="그림 85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153255" y="2914100"/>
            <a:ext cx="1471228" cy="1184036"/>
          </a:xfrm>
          <a:prstGeom prst="rect">
            <a:avLst/>
          </a:prstGeom>
        </p:spPr>
      </p:pic>
      <p:cxnSp>
        <p:nvCxnSpPr>
          <p:cNvPr id="87" name="꺾인 연결선 86"/>
          <p:cNvCxnSpPr>
            <a:stCxn id="39" idx="0"/>
            <a:endCxn id="85" idx="0"/>
          </p:cNvCxnSpPr>
          <p:nvPr/>
        </p:nvCxnSpPr>
        <p:spPr>
          <a:xfrm rot="5400000" flipH="1" flipV="1">
            <a:off x="5988123" y="769628"/>
            <a:ext cx="6425" cy="3612715"/>
          </a:xfrm>
          <a:prstGeom prst="bentConnector3">
            <a:avLst>
              <a:gd name="adj1" fmla="val 3657977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꺾인 연결선 87"/>
          <p:cNvCxnSpPr>
            <a:stCxn id="79" idx="3"/>
            <a:endCxn id="84" idx="2"/>
          </p:cNvCxnSpPr>
          <p:nvPr/>
        </p:nvCxnSpPr>
        <p:spPr>
          <a:xfrm flipV="1">
            <a:off x="6911723" y="4221475"/>
            <a:ext cx="885970" cy="334396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object 27"/>
          <p:cNvSpPr txBox="1"/>
          <p:nvPr/>
        </p:nvSpPr>
        <p:spPr>
          <a:xfrm>
            <a:off x="2967495" y="5499628"/>
            <a:ext cx="659260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altLang="ko-KR" sz="12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*</a:t>
            </a:r>
            <a:r>
              <a:rPr lang="en-US" altLang="ko-KR" sz="1200" spc="-35" dirty="0" err="1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Gpu</a:t>
            </a:r>
            <a:r>
              <a:rPr lang="en-US" altLang="ko-KR" sz="1200" spc="-35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/>
              </a:rPr>
              <a:t> PC</a:t>
            </a:r>
            <a:endParaRPr lang="en-US" altLang="ko-KR" sz="1200" spc="-35" dirty="0">
              <a:solidFill>
                <a:srgbClr val="FF0000"/>
              </a:solidFill>
              <a:latin typeface="현대하모니 M" panose="02020603020101020101" pitchFamily="18" charset="-127"/>
              <a:ea typeface="현대하모니 M" panose="02020603020101020101" pitchFamily="18" charset="-127"/>
              <a:cs typeface="Arial"/>
            </a:endParaRPr>
          </a:p>
        </p:txBody>
      </p:sp>
      <p:cxnSp>
        <p:nvCxnSpPr>
          <p:cNvPr id="90" name="꺾인 연결선 89"/>
          <p:cNvCxnSpPr>
            <a:stCxn id="79" idx="2"/>
            <a:endCxn id="89" idx="2"/>
          </p:cNvCxnSpPr>
          <p:nvPr/>
        </p:nvCxnSpPr>
        <p:spPr>
          <a:xfrm rot="5400000" flipH="1">
            <a:off x="4342186" y="4639233"/>
            <a:ext cx="591155" cy="2681278"/>
          </a:xfrm>
          <a:prstGeom prst="bentConnector3">
            <a:avLst>
              <a:gd name="adj1" fmla="val -38670"/>
            </a:avLst>
          </a:prstGeom>
          <a:ln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1493993" y="2169622"/>
            <a:ext cx="5476909" cy="4561094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6138639" y="1858204"/>
            <a:ext cx="15461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u="sng" dirty="0" smtClean="0"/>
              <a:t>타겟 파트</a:t>
            </a:r>
            <a:endParaRPr lang="ko-KR" altLang="en-US" sz="1400" b="1" u="sng" dirty="0"/>
          </a:p>
        </p:txBody>
      </p:sp>
      <p:sp>
        <p:nvSpPr>
          <p:cNvPr id="2" name="직사각형 1"/>
          <p:cNvSpPr/>
          <p:nvPr/>
        </p:nvSpPr>
        <p:spPr>
          <a:xfrm>
            <a:off x="6138639" y="586819"/>
            <a:ext cx="281885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dirty="0"/>
              <a:t>https://drive.google.com/file/d/1N1u3-PaFkDLRaYb_MfoqQzn9hDNQSxjX/view?usp=sharing</a:t>
            </a:r>
          </a:p>
        </p:txBody>
      </p:sp>
      <p:sp>
        <p:nvSpPr>
          <p:cNvPr id="5" name="오른쪽 화살표 4"/>
          <p:cNvSpPr/>
          <p:nvPr/>
        </p:nvSpPr>
        <p:spPr>
          <a:xfrm>
            <a:off x="5802284" y="863818"/>
            <a:ext cx="336355" cy="3606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3402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직선 연결선 27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274320" y="121149"/>
            <a:ext cx="5386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노이즈 모델 선택</a:t>
            </a:r>
            <a:endParaRPr lang="ko-KR" altLang="en-US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247" y="1848185"/>
            <a:ext cx="7864745" cy="3377761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307975" y="532018"/>
            <a:ext cx="7612859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+mj-ea"/>
              </a:rPr>
              <a:t>모델 선택을 위한 최신 샘플 비교 및 경과 </a:t>
            </a:r>
            <a:endParaRPr lang="en-US" altLang="ko-KR" sz="1400" dirty="0" smtClean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463898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직선 연결선 27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274320" y="121149"/>
            <a:ext cx="5386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Segmentation </a:t>
            </a:r>
            <a:r>
              <a:rPr lang="ko-KR" altLang="en-US" b="1" dirty="0" smtClean="0"/>
              <a:t>경과</a:t>
            </a:r>
            <a:endParaRPr lang="ko-KR" altLang="en-US" b="1" dirty="0"/>
          </a:p>
        </p:txBody>
      </p:sp>
      <p:sp>
        <p:nvSpPr>
          <p:cNvPr id="34" name="TextBox 33"/>
          <p:cNvSpPr txBox="1"/>
          <p:nvPr/>
        </p:nvSpPr>
        <p:spPr>
          <a:xfrm>
            <a:off x="274320" y="617144"/>
            <a:ext cx="7406640" cy="42934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+mj-ea"/>
              </a:rPr>
              <a:t>20210716 </a:t>
            </a:r>
            <a:r>
              <a:rPr lang="ko-KR" altLang="en-US" sz="1400" dirty="0">
                <a:latin typeface="+mj-ea"/>
              </a:rPr>
              <a:t>이전 </a:t>
            </a:r>
            <a:r>
              <a:rPr lang="en-US" altLang="ko-KR" sz="1400" dirty="0">
                <a:latin typeface="+mj-ea"/>
              </a:rPr>
              <a:t>(344</a:t>
            </a:r>
            <a:r>
              <a:rPr lang="ko-KR" altLang="en-US" sz="1400" dirty="0">
                <a:latin typeface="+mj-ea"/>
              </a:rPr>
              <a:t>장의 이미지</a:t>
            </a:r>
            <a:r>
              <a:rPr lang="en-US" altLang="ko-KR" sz="1400" dirty="0">
                <a:latin typeface="+mj-ea"/>
              </a:rPr>
              <a:t>), 20210716 </a:t>
            </a:r>
            <a:r>
              <a:rPr lang="ko-KR" altLang="en-US" sz="1400" dirty="0">
                <a:latin typeface="+mj-ea"/>
              </a:rPr>
              <a:t>이후 </a:t>
            </a:r>
            <a:r>
              <a:rPr lang="en-US" altLang="ko-KR" sz="1400" dirty="0">
                <a:latin typeface="+mj-ea"/>
              </a:rPr>
              <a:t>(1704</a:t>
            </a:r>
            <a:r>
              <a:rPr lang="ko-KR" altLang="en-US" sz="1400" dirty="0">
                <a:latin typeface="+mj-ea"/>
              </a:rPr>
              <a:t>장의 이미지</a:t>
            </a:r>
            <a:r>
              <a:rPr lang="en-US" altLang="ko-KR" sz="1400" dirty="0">
                <a:latin typeface="+mj-ea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j-ea"/>
              </a:rPr>
              <a:t>총 두 개의 모델 </a:t>
            </a:r>
            <a:r>
              <a:rPr lang="en-US" altLang="ko-KR" sz="1400" dirty="0">
                <a:latin typeface="+mj-ea"/>
              </a:rPr>
              <a:t>(Mask R-CNN, DeeplabV3) </a:t>
            </a:r>
            <a:r>
              <a:rPr lang="ko-KR" altLang="en-US" sz="1400" dirty="0">
                <a:latin typeface="+mj-ea"/>
              </a:rPr>
              <a:t>를 파일럿 테스트에 활용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+mj-ea"/>
              </a:rPr>
              <a:t>Mask R-CNN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j-ea"/>
              </a:rPr>
              <a:t>학습 도중 </a:t>
            </a:r>
            <a:r>
              <a:rPr lang="en-US" altLang="ko-KR" sz="1400" dirty="0">
                <a:latin typeface="+mj-ea"/>
              </a:rPr>
              <a:t>loss </a:t>
            </a:r>
            <a:r>
              <a:rPr lang="ko-KR" altLang="en-US" sz="1400" dirty="0">
                <a:latin typeface="+mj-ea"/>
              </a:rPr>
              <a:t>값이 튀는 현상이 발견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j-ea"/>
              </a:rPr>
              <a:t>학습에 영향을 줄 수 있는 요인들을 체크하였으나 문제가 될 만한 사항은 없는 것으로 발견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+mj-ea"/>
              </a:rPr>
              <a:t>test </a:t>
            </a:r>
            <a:r>
              <a:rPr lang="ko-KR" altLang="en-US" sz="1400" dirty="0">
                <a:latin typeface="+mj-ea"/>
              </a:rPr>
              <a:t>이미지 상에 어떠한 </a:t>
            </a:r>
            <a:r>
              <a:rPr lang="en-US" altLang="ko-KR" sz="1400" dirty="0">
                <a:latin typeface="+mj-ea"/>
              </a:rPr>
              <a:t>pixel</a:t>
            </a:r>
            <a:r>
              <a:rPr lang="ko-KR" altLang="en-US" sz="1400" dirty="0">
                <a:latin typeface="+mj-ea"/>
              </a:rPr>
              <a:t>도 찍지 않음 </a:t>
            </a:r>
            <a:r>
              <a:rPr lang="en-US" altLang="ko-KR" sz="1400" dirty="0">
                <a:latin typeface="+mj-ea"/>
              </a:rPr>
              <a:t>(</a:t>
            </a:r>
            <a:r>
              <a:rPr lang="ko-KR" altLang="en-US" sz="1400" dirty="0">
                <a:latin typeface="+mj-ea"/>
              </a:rPr>
              <a:t>이는 예전 </a:t>
            </a:r>
            <a:r>
              <a:rPr lang="en-US" altLang="ko-KR" sz="1400" dirty="0">
                <a:latin typeface="+mj-ea"/>
              </a:rPr>
              <a:t>object detection </a:t>
            </a:r>
            <a:r>
              <a:rPr lang="ko-KR" altLang="en-US" sz="1400" dirty="0" err="1">
                <a:latin typeface="+mj-ea"/>
              </a:rPr>
              <a:t>데이터셋을</a:t>
            </a:r>
            <a:r>
              <a:rPr lang="ko-KR" altLang="en-US" sz="1400" dirty="0">
                <a:latin typeface="+mj-ea"/>
              </a:rPr>
              <a:t> 바탕으로 </a:t>
            </a:r>
            <a:r>
              <a:rPr lang="en-US" altLang="ko-KR" sz="1400" dirty="0">
                <a:latin typeface="+mj-ea"/>
              </a:rPr>
              <a:t>weakly segmentation</a:t>
            </a:r>
            <a:r>
              <a:rPr lang="ko-KR" altLang="en-US" sz="1400" dirty="0">
                <a:latin typeface="+mj-ea"/>
              </a:rPr>
              <a:t>을 한 결과와 동일</a:t>
            </a:r>
            <a:r>
              <a:rPr lang="en-US" altLang="ko-KR" sz="1400" dirty="0">
                <a:latin typeface="+mj-ea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+mj-ea"/>
              </a:rPr>
              <a:t>DeeplabV3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+mj-ea"/>
              </a:rPr>
              <a:t>Mask R-CNN</a:t>
            </a:r>
            <a:r>
              <a:rPr lang="ko-KR" altLang="en-US" sz="1400" dirty="0">
                <a:latin typeface="+mj-ea"/>
              </a:rPr>
              <a:t>과 동일하게 </a:t>
            </a:r>
            <a:r>
              <a:rPr lang="en-US" altLang="ko-KR" sz="1400" dirty="0">
                <a:latin typeface="+mj-ea"/>
              </a:rPr>
              <a:t>loss</a:t>
            </a:r>
            <a:r>
              <a:rPr lang="ko-KR" altLang="en-US" sz="1400" dirty="0">
                <a:latin typeface="+mj-ea"/>
              </a:rPr>
              <a:t>값이 학습 도중에 갑자기 튀는 현상이 발견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j-ea"/>
              </a:rPr>
              <a:t>동일하게 문제가 될 만한 사항은 없는 것으로 발견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+mj-ea"/>
              </a:rPr>
              <a:t>test </a:t>
            </a:r>
            <a:r>
              <a:rPr lang="ko-KR" altLang="en-US" sz="1400" dirty="0">
                <a:latin typeface="+mj-ea"/>
              </a:rPr>
              <a:t>이미지 상에 엉뚱한 곳에 </a:t>
            </a:r>
            <a:r>
              <a:rPr lang="en-US" altLang="ko-KR" sz="1400" dirty="0">
                <a:latin typeface="+mj-ea"/>
              </a:rPr>
              <a:t>pixel</a:t>
            </a:r>
            <a:r>
              <a:rPr lang="ko-KR" altLang="en-US" sz="1400" dirty="0">
                <a:latin typeface="+mj-ea"/>
              </a:rPr>
              <a:t>을 찍거나 혹은 모든 이미지에 </a:t>
            </a:r>
            <a:r>
              <a:rPr lang="en-US" altLang="ko-KR" sz="1400" dirty="0">
                <a:latin typeface="+mj-ea"/>
              </a:rPr>
              <a:t>pixel</a:t>
            </a:r>
            <a:r>
              <a:rPr lang="ko-KR" altLang="en-US" sz="1400" dirty="0">
                <a:latin typeface="+mj-ea"/>
              </a:rPr>
              <a:t>을 찍는 현상이 발견</a:t>
            </a:r>
            <a:endParaRPr lang="en-US" altLang="ko-KR" sz="1400" dirty="0" smtClean="0">
              <a:latin typeface="+mj-ea"/>
            </a:endParaRPr>
          </a:p>
        </p:txBody>
      </p:sp>
      <p:sp>
        <p:nvSpPr>
          <p:cNvPr id="10" name="AutoShape 2" descr="ima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8782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030095" y="-141316"/>
            <a:ext cx="955964" cy="13134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66254" y="146057"/>
            <a:ext cx="2859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Issue summary</a:t>
            </a:r>
            <a:endParaRPr lang="ko-KR" altLang="en-US" b="1" dirty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371642"/>
              </p:ext>
            </p:extLst>
          </p:nvPr>
        </p:nvGraphicFramePr>
        <p:xfrm>
          <a:off x="260466" y="515389"/>
          <a:ext cx="8725593" cy="183305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77141">
                  <a:extLst>
                    <a:ext uri="{9D8B030D-6E8A-4147-A177-3AD203B41FA5}">
                      <a16:colId xmlns:a16="http://schemas.microsoft.com/office/drawing/2014/main" val="2976591486"/>
                    </a:ext>
                  </a:extLst>
                </a:gridCol>
                <a:gridCol w="3591098">
                  <a:extLst>
                    <a:ext uri="{9D8B030D-6E8A-4147-A177-3AD203B41FA5}">
                      <a16:colId xmlns:a16="http://schemas.microsoft.com/office/drawing/2014/main" val="3040741509"/>
                    </a:ext>
                  </a:extLst>
                </a:gridCol>
                <a:gridCol w="3757354">
                  <a:extLst>
                    <a:ext uri="{9D8B030D-6E8A-4147-A177-3AD203B41FA5}">
                      <a16:colId xmlns:a16="http://schemas.microsoft.com/office/drawing/2014/main" val="2738044987"/>
                    </a:ext>
                  </a:extLst>
                </a:gridCol>
              </a:tblGrid>
              <a:tr h="46505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스캐너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7/30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8/07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182309"/>
                  </a:ext>
                </a:extLst>
              </a:tr>
              <a:tr h="136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데이터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 smtClean="0"/>
                        <a:t>NET </a:t>
                      </a:r>
                      <a:r>
                        <a:rPr lang="ko-KR" altLang="en-US" sz="1200" dirty="0" smtClean="0"/>
                        <a:t>데이터 </a:t>
                      </a:r>
                      <a:r>
                        <a:rPr lang="ko-KR" altLang="en-US" sz="1200" dirty="0" err="1" smtClean="0"/>
                        <a:t>셋업</a:t>
                      </a:r>
                      <a:r>
                        <a:rPr lang="ko-KR" altLang="en-US" sz="1200" dirty="0" smtClean="0"/>
                        <a:t> 및 대장 </a:t>
                      </a:r>
                      <a:r>
                        <a:rPr lang="en-US" altLang="ko-KR" sz="1200" dirty="0" smtClean="0"/>
                        <a:t>4</a:t>
                      </a:r>
                      <a:r>
                        <a:rPr lang="ko-KR" altLang="en-US" sz="1200" baseline="0" dirty="0" smtClean="0"/>
                        <a:t> </a:t>
                      </a:r>
                      <a:r>
                        <a:rPr lang="en-US" altLang="ko-KR" sz="1200" baseline="0" dirty="0" smtClean="0"/>
                        <a:t>class </a:t>
                      </a:r>
                      <a:r>
                        <a:rPr lang="ko-KR" altLang="en-US" sz="1200" baseline="0" dirty="0" smtClean="0"/>
                        <a:t>데이터 </a:t>
                      </a:r>
                      <a:r>
                        <a:rPr lang="ko-KR" altLang="en-US" sz="1200" baseline="0" dirty="0" err="1" smtClean="0"/>
                        <a:t>셋업</a:t>
                      </a:r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8337899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098293"/>
              </p:ext>
            </p:extLst>
          </p:nvPr>
        </p:nvGraphicFramePr>
        <p:xfrm>
          <a:off x="260465" y="2352040"/>
          <a:ext cx="8725593" cy="440005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77141">
                  <a:extLst>
                    <a:ext uri="{9D8B030D-6E8A-4147-A177-3AD203B41FA5}">
                      <a16:colId xmlns:a16="http://schemas.microsoft.com/office/drawing/2014/main" val="3887618014"/>
                    </a:ext>
                  </a:extLst>
                </a:gridCol>
                <a:gridCol w="3582787">
                  <a:extLst>
                    <a:ext uri="{9D8B030D-6E8A-4147-A177-3AD203B41FA5}">
                      <a16:colId xmlns:a16="http://schemas.microsoft.com/office/drawing/2014/main" val="3665645377"/>
                    </a:ext>
                  </a:extLst>
                </a:gridCol>
                <a:gridCol w="3765665">
                  <a:extLst>
                    <a:ext uri="{9D8B030D-6E8A-4147-A177-3AD203B41FA5}">
                      <a16:colId xmlns:a16="http://schemas.microsoft.com/office/drawing/2014/main" val="1536205473"/>
                    </a:ext>
                  </a:extLst>
                </a:gridCol>
              </a:tblGrid>
              <a:tr h="23862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위장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 smtClean="0"/>
                        <a:t>256 </a:t>
                      </a:r>
                      <a:r>
                        <a:rPr lang="ko-KR" altLang="en-US" sz="1200" dirty="0" smtClean="0"/>
                        <a:t>설치</a:t>
                      </a:r>
                      <a:r>
                        <a:rPr lang="ko-KR" altLang="en-US" sz="1200" baseline="0" dirty="0" smtClean="0"/>
                        <a:t> 및 시연 예정 </a:t>
                      </a:r>
                      <a:r>
                        <a:rPr lang="en-US" altLang="ko-KR" sz="1200" baseline="0" dirty="0" smtClean="0"/>
                        <a:t>‘(</a:t>
                      </a:r>
                      <a:r>
                        <a:rPr lang="ko-KR" altLang="en-US" sz="1200" baseline="0" dirty="0" smtClean="0"/>
                        <a:t>박영진</a:t>
                      </a:r>
                      <a:r>
                        <a:rPr lang="en-US" altLang="ko-KR" sz="1200" baseline="0" dirty="0" smtClean="0"/>
                        <a:t>)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baseline="0" dirty="0" smtClean="0"/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 smtClean="0"/>
                        <a:t>통합 모델 </a:t>
                      </a:r>
                      <a:r>
                        <a:rPr lang="en-US" altLang="ko-KR" sz="1200" dirty="0" smtClean="0"/>
                        <a:t>binary </a:t>
                      </a:r>
                      <a:r>
                        <a:rPr lang="ko-KR" altLang="en-US" sz="1200" dirty="0" smtClean="0"/>
                        <a:t>파트 실효성 분석</a:t>
                      </a:r>
                      <a:endParaRPr lang="en-US" altLang="ko-KR" sz="1200" dirty="0" smtClean="0"/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dirty="0" smtClean="0"/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 smtClean="0"/>
                        <a:t>일부 슬라이드 결과 확인 요청 </a:t>
                      </a:r>
                      <a:endParaRPr lang="en-US" altLang="ko-KR" sz="1200" dirty="0" smtClean="0"/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 smtClean="0"/>
                        <a:t>2021S 003852701 (NM)</a:t>
                      </a:r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 smtClean="0"/>
                        <a:t>2021S 003268801 (NM)</a:t>
                      </a:r>
                      <a:endParaRPr lang="ko-KR" altLang="en-US" sz="1200" dirty="0" smtClean="0"/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0161343"/>
                  </a:ext>
                </a:extLst>
              </a:tr>
              <a:tr h="4405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대장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 smtClean="0"/>
                        <a:t>NET </a:t>
                      </a:r>
                      <a:r>
                        <a:rPr lang="ko-KR" altLang="en-US" sz="1200" dirty="0" smtClean="0"/>
                        <a:t>업데이트를 위한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데이터 분리</a:t>
                      </a:r>
                      <a:endParaRPr lang="en-US" altLang="ko-KR" sz="1200" dirty="0" smtClean="0"/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 smtClean="0"/>
                        <a:t>타일링</a:t>
                      </a:r>
                      <a:r>
                        <a:rPr lang="ko-KR" altLang="en-US" sz="1200" dirty="0" smtClean="0"/>
                        <a:t> 완료</a:t>
                      </a:r>
                      <a:r>
                        <a:rPr lang="en-US" altLang="ko-KR" sz="1200" dirty="0" smtClean="0"/>
                        <a:t>(‘</a:t>
                      </a:r>
                      <a:r>
                        <a:rPr lang="en-US" altLang="ko-KR" sz="1200" dirty="0" err="1" smtClean="0"/>
                        <a:t>willmer</a:t>
                      </a:r>
                      <a:r>
                        <a:rPr lang="en-US" altLang="ko-KR" sz="1200" dirty="0" smtClean="0"/>
                        <a:t>)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smtClean="0"/>
                        <a:t>데이터 작업자에게 전달 완료</a:t>
                      </a:r>
                      <a:endParaRPr lang="en-US" altLang="ko-KR" sz="1200" dirty="0" smtClean="0"/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smtClean="0"/>
                        <a:t>학습 시작 </a:t>
                      </a:r>
                      <a:r>
                        <a:rPr lang="en-US" altLang="ko-KR" sz="1200" dirty="0" smtClean="0"/>
                        <a:t>(‘</a:t>
                      </a:r>
                      <a:r>
                        <a:rPr lang="ko-KR" altLang="en-US" sz="1200" dirty="0" smtClean="0"/>
                        <a:t>박영진</a:t>
                      </a:r>
                      <a:r>
                        <a:rPr lang="en-US" altLang="ko-KR" sz="1200" dirty="0" smtClean="0"/>
                        <a:t>, ‘</a:t>
                      </a:r>
                      <a:r>
                        <a:rPr lang="en-US" altLang="ko-KR" sz="1200" dirty="0" err="1" smtClean="0"/>
                        <a:t>murtaza</a:t>
                      </a:r>
                      <a:r>
                        <a:rPr lang="en-US" altLang="ko-KR" sz="1200" dirty="0" smtClean="0"/>
                        <a:t>)</a:t>
                      </a:r>
                      <a:endParaRPr lang="ko-KR" altLang="en-US" sz="1200" dirty="0" smtClean="0"/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7147906"/>
                  </a:ext>
                </a:extLst>
              </a:tr>
              <a:tr h="100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기타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baseline="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baseline="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41200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17367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030095" y="-141316"/>
            <a:ext cx="955964" cy="13134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66254" y="146057"/>
            <a:ext cx="2859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Issue summary</a:t>
            </a:r>
            <a:endParaRPr lang="ko-KR" altLang="en-US" b="1" dirty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1635927"/>
              </p:ext>
            </p:extLst>
          </p:nvPr>
        </p:nvGraphicFramePr>
        <p:xfrm>
          <a:off x="260466" y="515388"/>
          <a:ext cx="8725593" cy="127489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77141">
                  <a:extLst>
                    <a:ext uri="{9D8B030D-6E8A-4147-A177-3AD203B41FA5}">
                      <a16:colId xmlns:a16="http://schemas.microsoft.com/office/drawing/2014/main" val="2976591486"/>
                    </a:ext>
                  </a:extLst>
                </a:gridCol>
                <a:gridCol w="3674226">
                  <a:extLst>
                    <a:ext uri="{9D8B030D-6E8A-4147-A177-3AD203B41FA5}">
                      <a16:colId xmlns:a16="http://schemas.microsoft.com/office/drawing/2014/main" val="3040741509"/>
                    </a:ext>
                  </a:extLst>
                </a:gridCol>
                <a:gridCol w="3674226">
                  <a:extLst>
                    <a:ext uri="{9D8B030D-6E8A-4147-A177-3AD203B41FA5}">
                      <a16:colId xmlns:a16="http://schemas.microsoft.com/office/drawing/2014/main" val="2738044987"/>
                    </a:ext>
                  </a:extLst>
                </a:gridCol>
              </a:tblGrid>
              <a:tr h="4290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현미경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7/30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8/07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182309"/>
                  </a:ext>
                </a:extLst>
              </a:tr>
              <a:tr h="7508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데이터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900" dirty="0" smtClean="0">
                          <a:latin typeface="+mj-ea"/>
                        </a:rPr>
                        <a:t>1,000</a:t>
                      </a:r>
                      <a:r>
                        <a:rPr lang="ko-KR" altLang="en-US" sz="900" dirty="0" smtClean="0">
                          <a:latin typeface="+mj-ea"/>
                        </a:rPr>
                        <a:t>개 데이터 수집</a:t>
                      </a:r>
                      <a:endParaRPr lang="en-US" altLang="ko-KR" sz="900" dirty="0" smtClean="0">
                        <a:latin typeface="+mj-ea"/>
                      </a:endParaRPr>
                    </a:p>
                    <a:p>
                      <a:pPr marL="742950" lvl="1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800" dirty="0" smtClean="0">
                          <a:solidFill>
                            <a:srgbClr val="1D1C1D"/>
                          </a:solidFill>
                          <a:latin typeface="NotoSansKR"/>
                        </a:rPr>
                        <a:t>01. </a:t>
                      </a:r>
                      <a:r>
                        <a:rPr lang="ko-KR" altLang="en-US" sz="800" dirty="0" smtClean="0">
                          <a:solidFill>
                            <a:srgbClr val="1D1C1D"/>
                          </a:solidFill>
                          <a:latin typeface="NotoSansKR"/>
                        </a:rPr>
                        <a:t>현미경 이미지 통합</a:t>
                      </a:r>
                      <a:r>
                        <a:rPr lang="en-US" altLang="ko-KR" sz="800" dirty="0" smtClean="0">
                          <a:solidFill>
                            <a:srgbClr val="1D1C1D"/>
                          </a:solidFill>
                          <a:latin typeface="NotoSansKR"/>
                        </a:rPr>
                        <a:t>\</a:t>
                      </a:r>
                      <a:r>
                        <a:rPr lang="ko-KR" altLang="en-US" sz="800" dirty="0" err="1" smtClean="0">
                          <a:solidFill>
                            <a:srgbClr val="1D1C1D"/>
                          </a:solidFill>
                          <a:latin typeface="NotoSansKR"/>
                        </a:rPr>
                        <a:t>파일럿용</a:t>
                      </a:r>
                      <a:r>
                        <a:rPr lang="ko-KR" altLang="en-US" sz="800" dirty="0" smtClean="0">
                          <a:solidFill>
                            <a:srgbClr val="1D1C1D"/>
                          </a:solidFill>
                          <a:latin typeface="NotoSansKR"/>
                        </a:rPr>
                        <a:t> </a:t>
                      </a:r>
                      <a:r>
                        <a:rPr lang="en-US" altLang="ko-KR" sz="800" dirty="0" smtClean="0">
                          <a:solidFill>
                            <a:srgbClr val="1D1C1D"/>
                          </a:solidFill>
                          <a:latin typeface="NotoSansKR"/>
                        </a:rPr>
                        <a:t>20210528 colon </a:t>
                      </a:r>
                      <a:r>
                        <a:rPr lang="ko-KR" altLang="en-US" sz="800" dirty="0" smtClean="0">
                          <a:solidFill>
                            <a:srgbClr val="1D1C1D"/>
                          </a:solidFill>
                          <a:latin typeface="NotoSansKR"/>
                        </a:rPr>
                        <a:t>전문의 </a:t>
                      </a:r>
                      <a:r>
                        <a:rPr lang="en-US" altLang="ko-KR" sz="800" dirty="0" smtClean="0">
                          <a:solidFill>
                            <a:srgbClr val="1D1C1D"/>
                          </a:solidFill>
                          <a:latin typeface="NotoSansKR"/>
                        </a:rPr>
                        <a:t>annotation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8337899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1682367"/>
              </p:ext>
            </p:extLst>
          </p:nvPr>
        </p:nvGraphicFramePr>
        <p:xfrm>
          <a:off x="260466" y="1694868"/>
          <a:ext cx="8725593" cy="432308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77141">
                  <a:extLst>
                    <a:ext uri="{9D8B030D-6E8A-4147-A177-3AD203B41FA5}">
                      <a16:colId xmlns:a16="http://schemas.microsoft.com/office/drawing/2014/main" val="3887618014"/>
                    </a:ext>
                  </a:extLst>
                </a:gridCol>
                <a:gridCol w="3674226">
                  <a:extLst>
                    <a:ext uri="{9D8B030D-6E8A-4147-A177-3AD203B41FA5}">
                      <a16:colId xmlns:a16="http://schemas.microsoft.com/office/drawing/2014/main" val="3665645377"/>
                    </a:ext>
                  </a:extLst>
                </a:gridCol>
                <a:gridCol w="3674226">
                  <a:extLst>
                    <a:ext uri="{9D8B030D-6E8A-4147-A177-3AD203B41FA5}">
                      <a16:colId xmlns:a16="http://schemas.microsoft.com/office/drawing/2014/main" val="1536205473"/>
                    </a:ext>
                  </a:extLst>
                </a:gridCol>
              </a:tblGrid>
              <a:tr h="128129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노이즈 필터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 smtClean="0"/>
                        <a:t>상위 </a:t>
                      </a:r>
                      <a:r>
                        <a:rPr lang="en-US" altLang="ko-KR" sz="1200" dirty="0" smtClean="0"/>
                        <a:t>5</a:t>
                      </a:r>
                      <a:r>
                        <a:rPr lang="ko-KR" altLang="en-US" sz="1200" dirty="0" smtClean="0"/>
                        <a:t>개의 모델 비교 분석 </a:t>
                      </a:r>
                      <a:r>
                        <a:rPr lang="en-US" altLang="ko-KR" sz="1200" dirty="0" smtClean="0"/>
                        <a:t>(＇</a:t>
                      </a:r>
                      <a:r>
                        <a:rPr lang="en-US" altLang="ko-KR" sz="1200" dirty="0" err="1" smtClean="0"/>
                        <a:t>jj</a:t>
                      </a:r>
                      <a:r>
                        <a:rPr lang="en-US" altLang="ko-KR" sz="1200" dirty="0" smtClean="0"/>
                        <a:t>)</a:t>
                      </a:r>
                      <a:endParaRPr lang="ko-KR" altLang="en-US" sz="1200" dirty="0" smtClean="0"/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ko-KR" altLang="en-US" sz="1200" dirty="0" smtClean="0"/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0161343"/>
                  </a:ext>
                </a:extLst>
              </a:tr>
              <a:tr h="7800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분류기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 smtClean="0"/>
                        <a:t>- - - </a:t>
                      </a:r>
                      <a:r>
                        <a:rPr lang="ko-KR" altLang="en-US" sz="1200" dirty="0" smtClean="0"/>
                        <a:t>모델 통합 진행 </a:t>
                      </a:r>
                      <a:r>
                        <a:rPr lang="en-US" altLang="ko-KR" sz="1200" dirty="0" smtClean="0"/>
                        <a:t>(‘</a:t>
                      </a:r>
                      <a:r>
                        <a:rPr lang="en-US" altLang="ko-KR" sz="1200" dirty="0" err="1" smtClean="0"/>
                        <a:t>willmer</a:t>
                      </a:r>
                      <a:r>
                        <a:rPr lang="en-US" altLang="ko-KR" sz="1200" dirty="0" smtClean="0"/>
                        <a:t>)</a:t>
                      </a:r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 smtClean="0"/>
                        <a:t>QE</a:t>
                      </a:r>
                      <a:r>
                        <a:rPr lang="ko-KR" altLang="en-US" sz="1200" dirty="0" smtClean="0"/>
                        <a:t>로 인한 업무 이슈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7147906"/>
                  </a:ext>
                </a:extLst>
              </a:tr>
              <a:tr h="10070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/>
                        <a:t>디텍터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baseline="0" dirty="0" smtClean="0"/>
                        <a:t>Segmentation </a:t>
                      </a:r>
                      <a:r>
                        <a:rPr lang="ko-KR" altLang="en-US" sz="1200" baseline="0" dirty="0" smtClean="0"/>
                        <a:t>모델 파일럿 테스트 </a:t>
                      </a:r>
                      <a:r>
                        <a:rPr lang="en-US" altLang="ko-KR" sz="1200" baseline="0" dirty="0" smtClean="0"/>
                        <a:t>(‘</a:t>
                      </a:r>
                      <a:r>
                        <a:rPr lang="ko-KR" altLang="en-US" sz="1200" baseline="0" dirty="0" smtClean="0"/>
                        <a:t>강현정</a:t>
                      </a:r>
                      <a:r>
                        <a:rPr lang="en-US" altLang="ko-KR" sz="1200" baseline="0" dirty="0" smtClean="0"/>
                        <a:t>)</a:t>
                      </a:r>
                      <a:endParaRPr lang="en-US" altLang="ko-KR" sz="1200" baseline="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baseline="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4120098"/>
                  </a:ext>
                </a:extLst>
              </a:tr>
              <a:tr h="7938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segmentation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 smtClean="0"/>
                        <a:t>Weakly supervised </a:t>
                      </a:r>
                      <a:r>
                        <a:rPr lang="ko-KR" altLang="en-US" sz="1200" dirty="0" smtClean="0"/>
                        <a:t>모델 테스트 </a:t>
                      </a:r>
                      <a:r>
                        <a:rPr lang="en-US" altLang="ko-KR" sz="1200" dirty="0" smtClean="0"/>
                        <a:t>(‘</a:t>
                      </a:r>
                      <a:r>
                        <a:rPr lang="ko-KR" altLang="en-US" sz="1200" dirty="0" err="1" smtClean="0"/>
                        <a:t>김태미</a:t>
                      </a:r>
                      <a:r>
                        <a:rPr lang="en-US" altLang="ko-KR" sz="1200" dirty="0" smtClean="0"/>
                        <a:t>)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1817898"/>
                  </a:ext>
                </a:extLst>
              </a:tr>
              <a:tr h="4607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기타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smtClean="0"/>
                        <a:t>통합 모델</a:t>
                      </a:r>
                      <a:r>
                        <a:rPr lang="ko-KR" altLang="en-US" sz="1200" baseline="0" dirty="0" smtClean="0"/>
                        <a:t> 결과 샘플 공유</a:t>
                      </a:r>
                      <a:endParaRPr lang="ko-KR" altLang="en-US" sz="1200" dirty="0" smtClean="0"/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14668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82596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TextBox 129"/>
          <p:cNvSpPr txBox="1"/>
          <p:nvPr/>
        </p:nvSpPr>
        <p:spPr>
          <a:xfrm>
            <a:off x="166254" y="146057"/>
            <a:ext cx="5386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일정 논의 </a:t>
            </a:r>
            <a:endParaRPr lang="ko-KR" altLang="en-US" b="1" dirty="0"/>
          </a:p>
        </p:txBody>
      </p:sp>
      <p:cxnSp>
        <p:nvCxnSpPr>
          <p:cNvPr id="132" name="직선 연결선 131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1096534"/>
              </p:ext>
            </p:extLst>
          </p:nvPr>
        </p:nvGraphicFramePr>
        <p:xfrm>
          <a:off x="274320" y="1226030"/>
          <a:ext cx="5187140" cy="38252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1020">
                  <a:extLst>
                    <a:ext uri="{9D8B030D-6E8A-4147-A177-3AD203B41FA5}">
                      <a16:colId xmlns:a16="http://schemas.microsoft.com/office/drawing/2014/main" val="3431445535"/>
                    </a:ext>
                  </a:extLst>
                </a:gridCol>
                <a:gridCol w="741020">
                  <a:extLst>
                    <a:ext uri="{9D8B030D-6E8A-4147-A177-3AD203B41FA5}">
                      <a16:colId xmlns:a16="http://schemas.microsoft.com/office/drawing/2014/main" val="2281790385"/>
                    </a:ext>
                  </a:extLst>
                </a:gridCol>
                <a:gridCol w="741020">
                  <a:extLst>
                    <a:ext uri="{9D8B030D-6E8A-4147-A177-3AD203B41FA5}">
                      <a16:colId xmlns:a16="http://schemas.microsoft.com/office/drawing/2014/main" val="4162134473"/>
                    </a:ext>
                  </a:extLst>
                </a:gridCol>
                <a:gridCol w="741020">
                  <a:extLst>
                    <a:ext uri="{9D8B030D-6E8A-4147-A177-3AD203B41FA5}">
                      <a16:colId xmlns:a16="http://schemas.microsoft.com/office/drawing/2014/main" val="1615766021"/>
                    </a:ext>
                  </a:extLst>
                </a:gridCol>
                <a:gridCol w="741020">
                  <a:extLst>
                    <a:ext uri="{9D8B030D-6E8A-4147-A177-3AD203B41FA5}">
                      <a16:colId xmlns:a16="http://schemas.microsoft.com/office/drawing/2014/main" val="4109590723"/>
                    </a:ext>
                  </a:extLst>
                </a:gridCol>
                <a:gridCol w="741020">
                  <a:extLst>
                    <a:ext uri="{9D8B030D-6E8A-4147-A177-3AD203B41FA5}">
                      <a16:colId xmlns:a16="http://schemas.microsoft.com/office/drawing/2014/main" val="3842713012"/>
                    </a:ext>
                  </a:extLst>
                </a:gridCol>
                <a:gridCol w="741020">
                  <a:extLst>
                    <a:ext uri="{9D8B030D-6E8A-4147-A177-3AD203B41FA5}">
                      <a16:colId xmlns:a16="http://schemas.microsoft.com/office/drawing/2014/main" val="4049767727"/>
                    </a:ext>
                  </a:extLst>
                </a:gridCol>
              </a:tblGrid>
              <a:tr h="3100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</a:rPr>
                        <a:t>일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</a:rPr>
                        <a:t>월 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</a:rPr>
                        <a:t>화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</a:rPr>
                        <a:t>수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</a:rPr>
                        <a:t>목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</a:rPr>
                        <a:t>금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</a:rPr>
                        <a:t>토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5150303"/>
                  </a:ext>
                </a:extLst>
              </a:tr>
              <a:tr h="498567">
                <a:tc>
                  <a:txBody>
                    <a:bodyPr/>
                    <a:lstStyle/>
                    <a:p>
                      <a:pPr algn="l" latinLnBrk="1"/>
                      <a:endParaRPr lang="ko-KR" altLang="en-US" sz="1600" u="none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600" u="none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600" u="none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600" u="none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u="none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1</a:t>
                      </a:r>
                      <a:endParaRPr lang="ko-KR" altLang="en-US" sz="1600" u="none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u="none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2</a:t>
                      </a:r>
                      <a:endParaRPr lang="ko-KR" altLang="en-US" sz="1600" u="none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u="none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3</a:t>
                      </a:r>
                      <a:endParaRPr lang="ko-KR" altLang="en-US" sz="1600" u="none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45536"/>
                  </a:ext>
                </a:extLst>
              </a:tr>
              <a:tr h="498567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u="none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4</a:t>
                      </a:r>
                      <a:endParaRPr lang="ko-KR" altLang="en-US" sz="1600" u="none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u="none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5</a:t>
                      </a:r>
                      <a:endParaRPr lang="ko-KR" altLang="en-US" sz="1600" u="none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u="none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6</a:t>
                      </a:r>
                      <a:endParaRPr lang="ko-KR" altLang="en-US" sz="1600" u="none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u="none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7</a:t>
                      </a:r>
                      <a:endParaRPr lang="ko-KR" altLang="en-US" sz="1600" u="none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u="none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8</a:t>
                      </a:r>
                      <a:endParaRPr lang="ko-KR" altLang="en-US" sz="1600" u="none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u="none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9</a:t>
                      </a:r>
                      <a:endParaRPr lang="ko-KR" altLang="en-US" sz="1600" u="none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u="none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10</a:t>
                      </a:r>
                      <a:endParaRPr lang="ko-KR" altLang="en-US" sz="1600" u="none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6759394"/>
                  </a:ext>
                </a:extLst>
              </a:tr>
              <a:tr h="498567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u="none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11</a:t>
                      </a:r>
                      <a:endParaRPr lang="ko-KR" altLang="en-US" sz="1600" u="none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u="none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12</a:t>
                      </a:r>
                      <a:endParaRPr lang="ko-KR" altLang="en-US" sz="1600" u="none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u="none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13</a:t>
                      </a:r>
                      <a:endParaRPr lang="ko-KR" altLang="en-US" sz="1600" u="none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u="none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14</a:t>
                      </a:r>
                      <a:endParaRPr lang="ko-KR" altLang="en-US" sz="1600" b="1" u="none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u="none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15</a:t>
                      </a:r>
                      <a:endParaRPr lang="ko-KR" altLang="en-US" sz="1600" u="none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u="sng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16</a:t>
                      </a:r>
                      <a:endParaRPr lang="ko-KR" altLang="en-US" sz="1600" b="1" u="sng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u="none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17</a:t>
                      </a:r>
                      <a:endParaRPr lang="ko-KR" altLang="en-US" sz="1600" u="none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7894502"/>
                  </a:ext>
                </a:extLst>
              </a:tr>
              <a:tr h="498567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18</a:t>
                      </a:r>
                      <a:endParaRPr lang="ko-KR" altLang="en-US" sz="160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19</a:t>
                      </a:r>
                      <a:endParaRPr lang="ko-KR" altLang="en-US" sz="160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20</a:t>
                      </a:r>
                      <a:endParaRPr lang="ko-KR" altLang="en-US" sz="160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21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22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u="none" dirty="0" smtClean="0">
                          <a:solidFill>
                            <a:schemeClr val="tx1"/>
                          </a:solidFill>
                        </a:rPr>
                        <a:t>23</a:t>
                      </a:r>
                      <a:endParaRPr lang="ko-KR" altLang="en-US" sz="1600" b="0" u="none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24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4248909"/>
                  </a:ext>
                </a:extLst>
              </a:tr>
              <a:tr h="498567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 smtClean="0">
                          <a:solidFill>
                            <a:srgbClr val="FF0000"/>
                          </a:solidFill>
                        </a:rPr>
                        <a:t>25</a:t>
                      </a:r>
                      <a:endParaRPr lang="ko-KR" altLang="en-US" sz="16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26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27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u="none" dirty="0" smtClean="0">
                          <a:solidFill>
                            <a:schemeClr val="tx1"/>
                          </a:solidFill>
                        </a:rPr>
                        <a:t>28</a:t>
                      </a:r>
                      <a:endParaRPr lang="ko-KR" altLang="en-US" sz="1600" b="0" u="none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29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u="sng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endParaRPr lang="ko-KR" altLang="en-US" sz="1600" b="1" u="sng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31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3434391"/>
                  </a:ext>
                </a:extLst>
              </a:tr>
              <a:tr h="498567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ko-KR" altLang="en-US" sz="16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4808986"/>
                  </a:ext>
                </a:extLst>
              </a:tr>
              <a:tr h="498567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 smtClean="0">
                          <a:solidFill>
                            <a:srgbClr val="FF0000"/>
                          </a:solidFill>
                        </a:rPr>
                        <a:t>8</a:t>
                      </a:r>
                      <a:endParaRPr lang="ko-KR" altLang="en-US" sz="16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u="sng" dirty="0" smtClean="0">
                          <a:solidFill>
                            <a:schemeClr val="tx1"/>
                          </a:solidFill>
                        </a:rPr>
                        <a:t>11</a:t>
                      </a:r>
                      <a:endParaRPr lang="ko-KR" altLang="en-US" sz="1600" b="1" u="sng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u="sng" dirty="0" smtClean="0">
                          <a:solidFill>
                            <a:schemeClr val="tx1"/>
                          </a:solidFill>
                        </a:rPr>
                        <a:t>13</a:t>
                      </a:r>
                      <a:endParaRPr lang="ko-KR" altLang="en-US" sz="1600" b="1" u="sng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u="none" dirty="0" smtClean="0">
                          <a:solidFill>
                            <a:schemeClr val="tx1"/>
                          </a:solidFill>
                        </a:rPr>
                        <a:t>14</a:t>
                      </a:r>
                      <a:endParaRPr lang="ko-KR" altLang="en-US" sz="1600" b="0" u="none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8485207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5660966" y="822362"/>
            <a:ext cx="3424845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주요 일정</a:t>
            </a:r>
            <a:endParaRPr lang="en-US" altLang="ko-KR" sz="1400" dirty="0" smtClean="0"/>
          </a:p>
          <a:p>
            <a:endParaRPr lang="en-US" altLang="ko-KR" sz="1400" dirty="0" smtClean="0"/>
          </a:p>
          <a:p>
            <a:r>
              <a:rPr lang="ko-KR" altLang="en-US" sz="1400" b="1" u="sng" dirty="0" smtClean="0"/>
              <a:t>스캐너</a:t>
            </a:r>
            <a:endParaRPr lang="en-US" altLang="ko-KR" sz="1400" b="1" u="sng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 smtClean="0"/>
              <a:t>Colon model (4class, NET)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solidFill>
                  <a:srgbClr val="FF0000"/>
                </a:solidFill>
              </a:rPr>
              <a:t>NET </a:t>
            </a:r>
            <a:r>
              <a:rPr lang="ko-KR" altLang="en-US" sz="1400" dirty="0" err="1" smtClean="0">
                <a:solidFill>
                  <a:srgbClr val="FF0000"/>
                </a:solidFill>
              </a:rPr>
              <a:t>타일링</a:t>
            </a:r>
            <a:r>
              <a:rPr lang="ko-KR" altLang="en-US" sz="1400" dirty="0" smtClean="0">
                <a:solidFill>
                  <a:srgbClr val="FF0000"/>
                </a:solidFill>
              </a:rPr>
              <a:t> 시작</a:t>
            </a:r>
            <a:r>
              <a:rPr lang="en-US" altLang="ko-KR" sz="1400" dirty="0" smtClean="0">
                <a:solidFill>
                  <a:srgbClr val="FF0000"/>
                </a:solidFill>
              </a:rPr>
              <a:t>: 7/27</a:t>
            </a:r>
            <a:endParaRPr lang="en-US" altLang="ko-KR" sz="1400" dirty="0">
              <a:solidFill>
                <a:srgbClr val="FF000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solidFill>
                  <a:srgbClr val="FF0000"/>
                </a:solidFill>
              </a:rPr>
              <a:t>모델 개발</a:t>
            </a:r>
            <a:r>
              <a:rPr lang="en-US" altLang="ko-KR" sz="1400" dirty="0" smtClean="0">
                <a:solidFill>
                  <a:srgbClr val="FF0000"/>
                </a:solidFill>
              </a:rPr>
              <a:t>: 7/30~8/11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설치</a:t>
            </a:r>
            <a:r>
              <a:rPr lang="en-US" altLang="ko-KR" sz="1400" dirty="0" smtClean="0"/>
              <a:t>~8/13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400" dirty="0" smtClean="0"/>
              <a:t>(graph </a:t>
            </a:r>
            <a:r>
              <a:rPr lang="en-US" altLang="ko-KR" sz="1400" dirty="0" err="1" smtClean="0"/>
              <a:t>cnn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우선</a:t>
            </a:r>
            <a:r>
              <a:rPr lang="en-US" altLang="ko-KR" sz="1400" dirty="0" smtClean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Binary </a:t>
            </a:r>
            <a:r>
              <a:rPr lang="ko-KR" altLang="en-US" sz="1400" dirty="0"/>
              <a:t>업데이트</a:t>
            </a:r>
            <a:r>
              <a:rPr lang="en-US" altLang="ko-KR" sz="1400" dirty="0"/>
              <a:t>(</a:t>
            </a:r>
            <a:r>
              <a:rPr lang="ko-KR" altLang="en-US" sz="1400" dirty="0"/>
              <a:t>통합 </a:t>
            </a:r>
            <a:r>
              <a:rPr lang="ko-KR" altLang="en-US" sz="1400" dirty="0" smtClean="0"/>
              <a:t>모델</a:t>
            </a:r>
            <a:r>
              <a:rPr lang="en-US" altLang="ko-KR" sz="1400" dirty="0" smtClean="0"/>
              <a:t>_</a:t>
            </a:r>
            <a:r>
              <a:rPr lang="ko-KR" altLang="en-US" sz="1400" dirty="0" smtClean="0"/>
              <a:t>위장</a:t>
            </a:r>
            <a:r>
              <a:rPr lang="en-US" altLang="ko-KR" sz="1400" dirty="0" smtClean="0"/>
              <a:t>)</a:t>
            </a:r>
            <a:endParaRPr lang="en-US" altLang="ko-KR" sz="1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rgbClr val="FF0000"/>
                </a:solidFill>
              </a:rPr>
              <a:t>256 </a:t>
            </a:r>
            <a:r>
              <a:rPr lang="ko-KR" altLang="en-US" sz="1400" dirty="0">
                <a:solidFill>
                  <a:srgbClr val="FF0000"/>
                </a:solidFill>
              </a:rPr>
              <a:t>설치 </a:t>
            </a:r>
            <a:r>
              <a:rPr lang="en-US" altLang="ko-KR" sz="1400" dirty="0">
                <a:solidFill>
                  <a:srgbClr val="FF0000"/>
                </a:solidFill>
              </a:rPr>
              <a:t>: ~ 7/26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rgbClr val="FF0000"/>
                </a:solidFill>
              </a:rPr>
              <a:t>256 </a:t>
            </a:r>
            <a:r>
              <a:rPr lang="ko-KR" altLang="en-US" sz="1400" dirty="0">
                <a:solidFill>
                  <a:srgbClr val="FF0000"/>
                </a:solidFill>
              </a:rPr>
              <a:t>테스트 </a:t>
            </a:r>
            <a:r>
              <a:rPr lang="en-US" altLang="ko-KR" sz="1400" dirty="0">
                <a:solidFill>
                  <a:srgbClr val="FF0000"/>
                </a:solidFill>
              </a:rPr>
              <a:t>: ~</a:t>
            </a:r>
            <a:r>
              <a:rPr lang="en-US" altLang="ko-KR" sz="1400" dirty="0" smtClean="0">
                <a:solidFill>
                  <a:srgbClr val="FF0000"/>
                </a:solidFill>
              </a:rPr>
              <a:t>7/30 </a:t>
            </a:r>
            <a:endParaRPr lang="ko-KR" altLang="en-US" sz="1400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r>
              <a:rPr lang="ko-KR" altLang="en-US" sz="1400" b="1" u="sng" dirty="0" smtClean="0"/>
              <a:t>현미경</a:t>
            </a:r>
            <a:endParaRPr lang="en-US" altLang="ko-KR" sz="1400" b="1" u="sng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 smtClean="0"/>
              <a:t>Segmentation </a:t>
            </a:r>
            <a:r>
              <a:rPr lang="ko-KR" altLang="en-US" sz="1400" dirty="0" smtClean="0"/>
              <a:t>테스트</a:t>
            </a:r>
            <a:endParaRPr lang="en-US" altLang="ko-KR" sz="1400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데이터 </a:t>
            </a:r>
            <a:r>
              <a:rPr lang="en-US" altLang="ko-KR" sz="1400" dirty="0" smtClean="0"/>
              <a:t>1</a:t>
            </a:r>
            <a:r>
              <a:rPr lang="ko-KR" altLang="en-US" sz="1400" dirty="0" smtClean="0"/>
              <a:t>차 확보 </a:t>
            </a:r>
            <a:r>
              <a:rPr lang="en-US" altLang="ko-KR" sz="1400" dirty="0" smtClean="0"/>
              <a:t>: 7/16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400" dirty="0" smtClean="0"/>
              <a:t>1</a:t>
            </a:r>
            <a:r>
              <a:rPr lang="ko-KR" altLang="en-US" sz="1400" dirty="0" smtClean="0"/>
              <a:t>차 테스트 </a:t>
            </a:r>
            <a:r>
              <a:rPr lang="en-US" altLang="ko-KR" sz="1400" dirty="0" smtClean="0"/>
              <a:t>: ~7/30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노이즈 모델 업데이트</a:t>
            </a:r>
            <a:endParaRPr lang="en-US" altLang="ko-KR" sz="1400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모델 선택 및 업데이트</a:t>
            </a:r>
            <a:r>
              <a:rPr lang="en-US" altLang="ko-KR" sz="1400" dirty="0" smtClean="0"/>
              <a:t>: 7/30</a:t>
            </a:r>
            <a:br>
              <a:rPr lang="en-US" altLang="ko-KR" sz="1400" dirty="0" smtClean="0"/>
            </a:br>
            <a:endParaRPr lang="en-US" altLang="ko-KR" sz="1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통합 모델 테스트</a:t>
            </a:r>
            <a:endParaRPr lang="en-US" altLang="ko-KR" sz="1400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solidFill>
                  <a:srgbClr val="FF0000"/>
                </a:solidFill>
              </a:rPr>
              <a:t>샘플슬라이드 테스트</a:t>
            </a:r>
            <a:r>
              <a:rPr lang="en-US" altLang="ko-KR" sz="1400" dirty="0">
                <a:solidFill>
                  <a:srgbClr val="FF0000"/>
                </a:solidFill>
              </a:rPr>
              <a:t>: ~</a:t>
            </a:r>
            <a:r>
              <a:rPr lang="en-US" altLang="ko-KR" sz="1400" dirty="0" smtClean="0">
                <a:solidFill>
                  <a:srgbClr val="FF0000"/>
                </a:solidFill>
              </a:rPr>
              <a:t>7/23</a:t>
            </a:r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endParaRPr lang="en-US" altLang="ko-KR" sz="1400" dirty="0" smtClean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412386" y="722609"/>
            <a:ext cx="1188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7</a:t>
            </a:r>
            <a:r>
              <a:rPr lang="ko-KR" altLang="en-US" dirty="0" smtClean="0"/>
              <a:t>월</a:t>
            </a:r>
            <a:r>
              <a:rPr lang="en-US" altLang="ko-KR" dirty="0" smtClean="0"/>
              <a:t>-8</a:t>
            </a:r>
            <a:r>
              <a:rPr lang="ko-KR" altLang="en-US" dirty="0" smtClean="0"/>
              <a:t>월</a:t>
            </a:r>
            <a:endParaRPr lang="ko-KR" altLang="en-US" dirty="0"/>
          </a:p>
        </p:txBody>
      </p:sp>
      <p:cxnSp>
        <p:nvCxnSpPr>
          <p:cNvPr id="3" name="직선 연결선 2"/>
          <p:cNvCxnSpPr/>
          <p:nvPr/>
        </p:nvCxnSpPr>
        <p:spPr>
          <a:xfrm>
            <a:off x="274320" y="4061805"/>
            <a:ext cx="518714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0545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030095" y="-141316"/>
            <a:ext cx="955964" cy="13134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1454727" y="3882045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18802" y="3208712"/>
            <a:ext cx="73609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smtClean="0">
                <a:latin typeface="+mj-ea"/>
                <a:ea typeface="+mj-ea"/>
              </a:rPr>
              <a:t>스캐너 기반 시스템</a:t>
            </a:r>
            <a:endParaRPr lang="ko-KR" altLang="en-US" sz="2800" b="1" dirty="0">
              <a:latin typeface="+mj-ea"/>
              <a:ea typeface="+mj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18802" y="3982284"/>
            <a:ext cx="73609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smtClean="0">
                <a:latin typeface="+mj-ea"/>
                <a:ea typeface="+mj-ea"/>
              </a:rPr>
              <a:t>통합 모델</a:t>
            </a:r>
            <a:endParaRPr lang="ko-KR" altLang="en-US" sz="20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740072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55575" y="127265"/>
            <a:ext cx="5386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 smtClean="0"/>
              <a:t>통합모델</a:t>
            </a:r>
            <a:r>
              <a:rPr lang="ko-KR" altLang="en-US" b="1" dirty="0" smtClean="0"/>
              <a:t> 테스트 </a:t>
            </a:r>
            <a:r>
              <a:rPr lang="en-US" altLang="ko-KR" b="1" dirty="0" smtClean="0"/>
              <a:t>(</a:t>
            </a:r>
            <a:r>
              <a:rPr lang="ko-KR" altLang="en-US" b="1" dirty="0" smtClean="0"/>
              <a:t>지난 슬라이드</a:t>
            </a:r>
            <a:r>
              <a:rPr lang="en-US" altLang="ko-KR" b="1" dirty="0" smtClean="0"/>
              <a:t>)</a:t>
            </a:r>
            <a:endParaRPr lang="ko-KR" altLang="en-US" b="1" dirty="0"/>
          </a:p>
        </p:txBody>
      </p:sp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26203" y="501936"/>
            <a:ext cx="869470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+mj-ea"/>
              </a:rPr>
              <a:t>통합 모델에 대한 성능과</a:t>
            </a:r>
            <a:r>
              <a:rPr lang="en-US" altLang="ko-KR" sz="1400" dirty="0" smtClean="0">
                <a:latin typeface="+mj-ea"/>
              </a:rPr>
              <a:t>, binary</a:t>
            </a:r>
            <a:r>
              <a:rPr lang="ko-KR" altLang="en-US" sz="1400" dirty="0" smtClean="0">
                <a:latin typeface="+mj-ea"/>
              </a:rPr>
              <a:t>를 제외한 모델의 결과</a:t>
            </a:r>
            <a:endParaRPr lang="en-US" altLang="ko-KR" sz="1400" dirty="0" smtClean="0">
              <a:latin typeface="+mj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latin typeface="+mj-ea"/>
              </a:rPr>
              <a:t>3630</a:t>
            </a:r>
            <a:r>
              <a:rPr lang="ko-KR" altLang="en-US" sz="1400" dirty="0" smtClean="0">
                <a:latin typeface="+mj-ea"/>
              </a:rPr>
              <a:t>건에 대한 테스트 공유됨</a:t>
            </a:r>
            <a:endParaRPr lang="en-US" altLang="ko-KR" sz="1400" dirty="0" smtClean="0">
              <a:latin typeface="+mj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latin typeface="+mj-ea"/>
              </a:rPr>
              <a:t>‘</a:t>
            </a:r>
            <a:r>
              <a:rPr lang="ko-KR" altLang="en-US" sz="1400" dirty="0" err="1" smtClean="0">
                <a:latin typeface="+mj-ea"/>
              </a:rPr>
              <a:t>위음성</a:t>
            </a:r>
            <a:r>
              <a:rPr lang="en-US" altLang="ko-KR" sz="1400" dirty="0" smtClean="0">
                <a:latin typeface="+mj-ea"/>
              </a:rPr>
              <a:t>’</a:t>
            </a:r>
            <a:r>
              <a:rPr lang="ko-KR" altLang="en-US" sz="1400" dirty="0" smtClean="0">
                <a:latin typeface="+mj-ea"/>
              </a:rPr>
              <a:t>에 대한 성능은 </a:t>
            </a:r>
            <a:r>
              <a:rPr lang="en-US" altLang="ko-KR" sz="1400" dirty="0" smtClean="0">
                <a:latin typeface="+mj-ea"/>
              </a:rPr>
              <a:t>binary</a:t>
            </a:r>
            <a:r>
              <a:rPr lang="ko-KR" altLang="en-US" sz="1400" dirty="0" smtClean="0">
                <a:latin typeface="+mj-ea"/>
              </a:rPr>
              <a:t>를 제외한 모델이 더 우수해 보임</a:t>
            </a:r>
            <a:endParaRPr lang="en-US" altLang="ko-KR" sz="1400" dirty="0" smtClean="0">
              <a:latin typeface="+mj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dirty="0" smtClean="0">
              <a:latin typeface="+mj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10269"/>
            <a:ext cx="9052686" cy="2769477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1099941" y="4522123"/>
            <a:ext cx="947651" cy="1330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5624835" y="4522123"/>
            <a:ext cx="947651" cy="1330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화살표 연결선 5"/>
          <p:cNvCxnSpPr/>
          <p:nvPr/>
        </p:nvCxnSpPr>
        <p:spPr>
          <a:xfrm flipH="1">
            <a:off x="1928553" y="4330931"/>
            <a:ext cx="41563" cy="2576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꺾인 연결선 19"/>
          <p:cNvCxnSpPr>
            <a:stCxn id="4" idx="2"/>
            <a:endCxn id="19" idx="2"/>
          </p:cNvCxnSpPr>
          <p:nvPr/>
        </p:nvCxnSpPr>
        <p:spPr>
          <a:xfrm rot="16200000" flipH="1">
            <a:off x="3836214" y="2392680"/>
            <a:ext cx="12700" cy="4524894"/>
          </a:xfrm>
          <a:prstGeom prst="bentConnector3">
            <a:avLst>
              <a:gd name="adj1" fmla="val 8607276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97386" y="6141095"/>
            <a:ext cx="69910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*</a:t>
            </a:r>
            <a:r>
              <a:rPr lang="ko-KR" altLang="en-US" sz="1200" dirty="0" smtClean="0"/>
              <a:t>자세한 결과 파일은 추후에 공유 받기로 함</a:t>
            </a:r>
            <a:endParaRPr lang="en-US" altLang="ko-KR" sz="12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 smtClean="0"/>
              <a:t>일자</a:t>
            </a:r>
            <a:r>
              <a:rPr lang="en-US" altLang="ko-KR" sz="1200" dirty="0" smtClean="0"/>
              <a:t>-</a:t>
            </a:r>
            <a:r>
              <a:rPr lang="ko-KR" altLang="en-US" sz="1200" dirty="0" err="1" smtClean="0"/>
              <a:t>분류별</a:t>
            </a:r>
            <a:r>
              <a:rPr lang="ko-KR" altLang="en-US" sz="1200" dirty="0" smtClean="0"/>
              <a:t> 발생 비율 등을 확인할 수 </a:t>
            </a:r>
            <a:r>
              <a:rPr lang="ko-KR" altLang="en-US" sz="1200" dirty="0" err="1" smtClean="0"/>
              <a:t>있을것으로</a:t>
            </a:r>
            <a:r>
              <a:rPr lang="ko-KR" altLang="en-US" sz="1200" dirty="0" smtClean="0"/>
              <a:t> 예상됨</a:t>
            </a:r>
            <a:endParaRPr lang="en-US" altLang="ko-KR" sz="12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 smtClean="0"/>
              <a:t>Binary </a:t>
            </a:r>
            <a:r>
              <a:rPr lang="ko-KR" altLang="en-US" sz="1200" dirty="0" smtClean="0"/>
              <a:t>자체에 대한 성능 확인도 가능할 것 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988579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55575" y="127265"/>
            <a:ext cx="5386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 smtClean="0"/>
              <a:t>통합모델</a:t>
            </a:r>
            <a:r>
              <a:rPr lang="ko-KR" altLang="en-US" b="1" dirty="0" smtClean="0"/>
              <a:t> 테스트</a:t>
            </a:r>
            <a:endParaRPr lang="ko-KR" altLang="en-US" b="1" dirty="0"/>
          </a:p>
        </p:txBody>
      </p:sp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26203" y="501936"/>
            <a:ext cx="8694708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+mj-ea"/>
              </a:rPr>
              <a:t>통합 모델에 대한 성능과</a:t>
            </a:r>
            <a:r>
              <a:rPr lang="en-US" altLang="ko-KR" sz="1400" dirty="0" smtClean="0">
                <a:latin typeface="+mj-ea"/>
              </a:rPr>
              <a:t>, binary</a:t>
            </a:r>
            <a:r>
              <a:rPr lang="ko-KR" altLang="en-US" sz="1400" dirty="0" smtClean="0">
                <a:latin typeface="+mj-ea"/>
              </a:rPr>
              <a:t>를 제외한 모델의 결과</a:t>
            </a:r>
            <a:endParaRPr lang="en-US" altLang="ko-KR" sz="1400" dirty="0" smtClean="0">
              <a:latin typeface="+mj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latin typeface="+mj-ea"/>
              </a:rPr>
              <a:t>3630</a:t>
            </a:r>
            <a:r>
              <a:rPr lang="ko-KR" altLang="en-US" sz="1400" dirty="0" smtClean="0">
                <a:latin typeface="+mj-ea"/>
              </a:rPr>
              <a:t>건에 대한 테스트 공유됨 </a:t>
            </a:r>
            <a:r>
              <a:rPr lang="en-US" altLang="ko-KR" sz="1400" dirty="0" smtClean="0">
                <a:latin typeface="+mj-ea"/>
              </a:rPr>
              <a:t>=&gt; </a:t>
            </a:r>
            <a:r>
              <a:rPr lang="ko-KR" altLang="en-US" sz="1400" dirty="0" smtClean="0">
                <a:latin typeface="+mj-ea"/>
              </a:rPr>
              <a:t>통합 모델의 실제 성능 확인을 위해</a:t>
            </a:r>
            <a:r>
              <a:rPr lang="en-US" altLang="ko-KR" sz="1400" dirty="0" smtClean="0">
                <a:latin typeface="+mj-ea"/>
              </a:rPr>
              <a:t>, </a:t>
            </a:r>
            <a:r>
              <a:rPr lang="ko-KR" altLang="en-US" sz="1400" dirty="0" smtClean="0">
                <a:latin typeface="+mj-ea"/>
              </a:rPr>
              <a:t>데이터 정리</a:t>
            </a:r>
            <a:endParaRPr lang="en-US" altLang="ko-KR" sz="1400" dirty="0" smtClean="0">
              <a:latin typeface="+mj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dirty="0" smtClean="0">
              <a:latin typeface="+mj-ea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53140" y="1562423"/>
            <a:ext cx="45915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통합 모델 결과</a:t>
            </a:r>
            <a:r>
              <a:rPr lang="en-US" altLang="ko-KR" dirty="0" smtClean="0"/>
              <a:t>: 3632</a:t>
            </a:r>
            <a:r>
              <a:rPr lang="ko-KR" altLang="en-US" dirty="0" smtClean="0"/>
              <a:t>개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시퀀스 제외 </a:t>
            </a:r>
            <a:r>
              <a:rPr lang="en-US" altLang="ko-KR" dirty="0" smtClean="0"/>
              <a:t>: 3404.</a:t>
            </a:r>
            <a:endParaRPr lang="ko-KR" altLang="en-US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0022991"/>
              </p:ext>
            </p:extLst>
          </p:nvPr>
        </p:nvGraphicFramePr>
        <p:xfrm>
          <a:off x="760714" y="3885259"/>
          <a:ext cx="4089400" cy="838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48198">
                  <a:extLst>
                    <a:ext uri="{9D8B030D-6E8A-4147-A177-3AD203B41FA5}">
                      <a16:colId xmlns:a16="http://schemas.microsoft.com/office/drawing/2014/main" val="456942789"/>
                    </a:ext>
                  </a:extLst>
                </a:gridCol>
                <a:gridCol w="1170666">
                  <a:extLst>
                    <a:ext uri="{9D8B030D-6E8A-4147-A177-3AD203B41FA5}">
                      <a16:colId xmlns:a16="http://schemas.microsoft.com/office/drawing/2014/main" val="3946141331"/>
                    </a:ext>
                  </a:extLst>
                </a:gridCol>
                <a:gridCol w="1370536">
                  <a:extLst>
                    <a:ext uri="{9D8B030D-6E8A-4147-A177-3AD203B41FA5}">
                      <a16:colId xmlns:a16="http://schemas.microsoft.com/office/drawing/2014/main" val="1070006784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2021S 0031401010101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Z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binary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68115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2021S 0031401010102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Z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binary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079347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2021S 0031401010103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Z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binary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5031022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2021S 0031401010104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Z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binary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30334345"/>
                  </a:ext>
                </a:extLst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681643" y="4723459"/>
            <a:ext cx="377379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/>
              <a:t>2021S </a:t>
            </a:r>
            <a:r>
              <a:rPr lang="ko-KR" altLang="en-US" sz="1400" dirty="0" smtClean="0"/>
              <a:t>003140101</a:t>
            </a:r>
            <a:r>
              <a:rPr lang="en-US" altLang="ko-KR" sz="1400" dirty="0" smtClean="0"/>
              <a:t>&lt;- </a:t>
            </a:r>
            <a:r>
              <a:rPr lang="ko-KR" altLang="en-US" sz="1400" dirty="0" smtClean="0"/>
              <a:t>정답은 케이스 레벨로 존재</a:t>
            </a:r>
            <a:endParaRPr lang="ko-KR" altLang="en-US" sz="1400" dirty="0"/>
          </a:p>
        </p:txBody>
      </p:sp>
      <p:sp>
        <p:nvSpPr>
          <p:cNvPr id="9" name="직사각형 8"/>
          <p:cNvSpPr/>
          <p:nvPr/>
        </p:nvSpPr>
        <p:spPr>
          <a:xfrm>
            <a:off x="702525" y="3062807"/>
            <a:ext cx="529500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2021S 003140101</a:t>
            </a:r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r>
              <a:rPr lang="ko-KR" altLang="en-US" sz="1400" dirty="0" smtClean="0"/>
              <a:t>과 </a:t>
            </a:r>
            <a:r>
              <a:rPr lang="ko-KR" altLang="en-US" sz="1400" dirty="0"/>
              <a:t>같은 슬라이드는 </a:t>
            </a:r>
            <a:r>
              <a:rPr lang="ko-KR" altLang="en-US" sz="1400" dirty="0" err="1"/>
              <a:t>여러개의</a:t>
            </a:r>
            <a:r>
              <a:rPr lang="ko-KR" altLang="en-US" sz="1400" dirty="0"/>
              <a:t> 시퀀스 데이터를 </a:t>
            </a:r>
            <a:r>
              <a:rPr lang="ko-KR" altLang="en-US" sz="1400" dirty="0" smtClean="0"/>
              <a:t>가짐</a:t>
            </a:r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r>
              <a:rPr lang="ko-KR" altLang="en-US" sz="1400" dirty="0" smtClean="0"/>
              <a:t> </a:t>
            </a:r>
            <a:r>
              <a:rPr lang="ko-KR" altLang="en-US" sz="1400" dirty="0"/>
              <a:t>=&gt; 전문지식이 없어, 대표 슬라이드를 </a:t>
            </a:r>
            <a:r>
              <a:rPr lang="ko-KR" altLang="en-US" sz="1400" dirty="0" err="1"/>
              <a:t>설정할수</a:t>
            </a:r>
            <a:r>
              <a:rPr lang="ko-KR" altLang="en-US" sz="1400" dirty="0"/>
              <a:t> 없어 제외함</a:t>
            </a:r>
          </a:p>
        </p:txBody>
      </p:sp>
      <p:sp>
        <p:nvSpPr>
          <p:cNvPr id="10" name="아래쪽 화살표 9"/>
          <p:cNvSpPr/>
          <p:nvPr/>
        </p:nvSpPr>
        <p:spPr>
          <a:xfrm>
            <a:off x="1562793" y="2002258"/>
            <a:ext cx="266007" cy="31937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3351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55575" y="127265"/>
            <a:ext cx="5386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 smtClean="0"/>
              <a:t>통합모델</a:t>
            </a:r>
            <a:r>
              <a:rPr lang="ko-KR" altLang="en-US" b="1" dirty="0" smtClean="0"/>
              <a:t> 테스트</a:t>
            </a:r>
            <a:endParaRPr lang="ko-KR" altLang="en-US" b="1" dirty="0"/>
          </a:p>
        </p:txBody>
      </p:sp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26203" y="501936"/>
            <a:ext cx="869470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+mj-ea"/>
              </a:rPr>
              <a:t>통합 모델에 대한 성능과</a:t>
            </a:r>
            <a:r>
              <a:rPr lang="en-US" altLang="ko-KR" sz="1400" dirty="0" smtClean="0">
                <a:latin typeface="+mj-ea"/>
              </a:rPr>
              <a:t>, binary</a:t>
            </a:r>
            <a:r>
              <a:rPr lang="ko-KR" altLang="en-US" sz="1400" dirty="0" smtClean="0">
                <a:latin typeface="+mj-ea"/>
              </a:rPr>
              <a:t>를 제외한 모델의 결과</a:t>
            </a:r>
            <a:endParaRPr lang="en-US" altLang="ko-KR" sz="1400" dirty="0" smtClean="0">
              <a:latin typeface="+mj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latin typeface="+mj-ea"/>
              </a:rPr>
              <a:t>3630</a:t>
            </a:r>
            <a:r>
              <a:rPr lang="ko-KR" altLang="en-US" sz="1400" dirty="0" smtClean="0">
                <a:latin typeface="+mj-ea"/>
              </a:rPr>
              <a:t>건에 대한 테스트 공유됨</a:t>
            </a:r>
            <a:endParaRPr lang="en-US" altLang="ko-KR" sz="1400" dirty="0" smtClean="0">
              <a:latin typeface="+mj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latin typeface="+mj-ea"/>
              </a:rPr>
              <a:t>‘</a:t>
            </a:r>
            <a:r>
              <a:rPr lang="ko-KR" altLang="en-US" sz="1400" dirty="0" err="1" smtClean="0">
                <a:latin typeface="+mj-ea"/>
              </a:rPr>
              <a:t>위음성</a:t>
            </a:r>
            <a:r>
              <a:rPr lang="en-US" altLang="ko-KR" sz="1400" dirty="0" smtClean="0">
                <a:latin typeface="+mj-ea"/>
              </a:rPr>
              <a:t>’</a:t>
            </a:r>
            <a:r>
              <a:rPr lang="ko-KR" altLang="en-US" sz="1400" dirty="0" smtClean="0">
                <a:latin typeface="+mj-ea"/>
              </a:rPr>
              <a:t>에 대한 성능은 </a:t>
            </a:r>
            <a:r>
              <a:rPr lang="en-US" altLang="ko-KR" sz="1400" dirty="0" smtClean="0">
                <a:latin typeface="+mj-ea"/>
              </a:rPr>
              <a:t>binary</a:t>
            </a:r>
            <a:r>
              <a:rPr lang="ko-KR" altLang="en-US" sz="1400" dirty="0" smtClean="0">
                <a:latin typeface="+mj-ea"/>
              </a:rPr>
              <a:t>를 제외한 모델이 더 우수해 보임</a:t>
            </a:r>
            <a:endParaRPr lang="en-US" altLang="ko-KR" sz="1400" dirty="0" smtClean="0">
              <a:latin typeface="+mj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dirty="0" smtClean="0">
              <a:latin typeface="+mj-ea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4297270"/>
              </p:ext>
            </p:extLst>
          </p:nvPr>
        </p:nvGraphicFramePr>
        <p:xfrm>
          <a:off x="80761" y="1739417"/>
          <a:ext cx="5318065" cy="48882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2684">
                  <a:extLst>
                    <a:ext uri="{9D8B030D-6E8A-4147-A177-3AD203B41FA5}">
                      <a16:colId xmlns:a16="http://schemas.microsoft.com/office/drawing/2014/main" val="3176210379"/>
                    </a:ext>
                  </a:extLst>
                </a:gridCol>
                <a:gridCol w="815107">
                  <a:extLst>
                    <a:ext uri="{9D8B030D-6E8A-4147-A177-3AD203B41FA5}">
                      <a16:colId xmlns:a16="http://schemas.microsoft.com/office/drawing/2014/main" val="80523690"/>
                    </a:ext>
                  </a:extLst>
                </a:gridCol>
                <a:gridCol w="567030">
                  <a:extLst>
                    <a:ext uri="{9D8B030D-6E8A-4147-A177-3AD203B41FA5}">
                      <a16:colId xmlns:a16="http://schemas.microsoft.com/office/drawing/2014/main" val="2122921970"/>
                    </a:ext>
                  </a:extLst>
                </a:gridCol>
                <a:gridCol w="868267">
                  <a:extLst>
                    <a:ext uri="{9D8B030D-6E8A-4147-A177-3AD203B41FA5}">
                      <a16:colId xmlns:a16="http://schemas.microsoft.com/office/drawing/2014/main" val="245007789"/>
                    </a:ext>
                  </a:extLst>
                </a:gridCol>
                <a:gridCol w="461213">
                  <a:extLst>
                    <a:ext uri="{9D8B030D-6E8A-4147-A177-3AD203B41FA5}">
                      <a16:colId xmlns:a16="http://schemas.microsoft.com/office/drawing/2014/main" val="238633270"/>
                    </a:ext>
                  </a:extLst>
                </a:gridCol>
                <a:gridCol w="919764">
                  <a:extLst>
                    <a:ext uri="{9D8B030D-6E8A-4147-A177-3AD203B41FA5}">
                      <a16:colId xmlns:a16="http://schemas.microsoft.com/office/drawing/2014/main" val="1900703815"/>
                    </a:ext>
                  </a:extLst>
                </a:gridCol>
                <a:gridCol w="864000">
                  <a:extLst>
                    <a:ext uri="{9D8B030D-6E8A-4147-A177-3AD203B41FA5}">
                      <a16:colId xmlns:a16="http://schemas.microsoft.com/office/drawing/2014/main" val="3837003962"/>
                    </a:ext>
                  </a:extLst>
                </a:gridCol>
              </a:tblGrid>
              <a:tr h="65460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Ground truth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binary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3 class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비고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6378448"/>
                  </a:ext>
                </a:extLst>
              </a:tr>
              <a:tr h="484800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N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3,060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N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2,317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E: 1</a:t>
                      </a: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건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8869740"/>
                  </a:ext>
                </a:extLst>
              </a:tr>
              <a:tr h="1616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Ab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742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N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652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6575676"/>
                  </a:ext>
                </a:extLst>
              </a:tr>
              <a:tr h="1616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D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61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4121332"/>
                  </a:ext>
                </a:extLst>
              </a:tr>
              <a:tr h="1616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M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29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432428"/>
                  </a:ext>
                </a:extLst>
              </a:tr>
              <a:tr h="484800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D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216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N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10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6307179"/>
                  </a:ext>
                </a:extLst>
              </a:tr>
              <a:tr h="1616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ab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206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N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1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4596588"/>
                  </a:ext>
                </a:extLst>
              </a:tr>
              <a:tr h="1616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D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203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5329601"/>
                  </a:ext>
                </a:extLst>
              </a:tr>
              <a:tr h="1616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M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2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2012650"/>
                  </a:ext>
                </a:extLst>
              </a:tr>
              <a:tr h="520800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M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127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N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12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3508683"/>
                  </a:ext>
                </a:extLst>
              </a:tr>
              <a:tr h="1736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ab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115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N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1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0952262"/>
                  </a:ext>
                </a:extLst>
              </a:tr>
              <a:tr h="1736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D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5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1574772"/>
                  </a:ext>
                </a:extLst>
              </a:tr>
              <a:tr h="1736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M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109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4352917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8011970"/>
              </p:ext>
            </p:extLst>
          </p:nvPr>
        </p:nvGraphicFramePr>
        <p:xfrm>
          <a:off x="5716536" y="1739417"/>
          <a:ext cx="3204375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8125">
                  <a:extLst>
                    <a:ext uri="{9D8B030D-6E8A-4147-A177-3AD203B41FA5}">
                      <a16:colId xmlns:a16="http://schemas.microsoft.com/office/drawing/2014/main" val="2285222980"/>
                    </a:ext>
                  </a:extLst>
                </a:gridCol>
                <a:gridCol w="1068125">
                  <a:extLst>
                    <a:ext uri="{9D8B030D-6E8A-4147-A177-3AD203B41FA5}">
                      <a16:colId xmlns:a16="http://schemas.microsoft.com/office/drawing/2014/main" val="1843764847"/>
                    </a:ext>
                  </a:extLst>
                </a:gridCol>
                <a:gridCol w="1068125">
                  <a:extLst>
                    <a:ext uri="{9D8B030D-6E8A-4147-A177-3AD203B41FA5}">
                      <a16:colId xmlns:a16="http://schemas.microsoft.com/office/drawing/2014/main" val="16670633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 smtClean="0">
                          <a:solidFill>
                            <a:schemeClr val="tx1"/>
                          </a:solidFill>
                        </a:rPr>
                        <a:t>N_gt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 smtClean="0">
                          <a:solidFill>
                            <a:schemeClr val="tx1"/>
                          </a:solidFill>
                        </a:rPr>
                        <a:t>Ab_gt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0307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2317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rgbClr val="FF0000"/>
                          </a:solidFill>
                        </a:rPr>
                        <a:t>22</a:t>
                      </a:r>
                      <a:endParaRPr lang="ko-KR" alt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84398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ab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742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321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3736746"/>
                  </a:ext>
                </a:extLst>
              </a:tr>
            </a:tbl>
          </a:graphicData>
        </a:graphic>
      </p:graphicFrame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6673551"/>
              </p:ext>
            </p:extLst>
          </p:nvPr>
        </p:nvGraphicFramePr>
        <p:xfrm>
          <a:off x="5716535" y="3266916"/>
          <a:ext cx="3204376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1094">
                  <a:extLst>
                    <a:ext uri="{9D8B030D-6E8A-4147-A177-3AD203B41FA5}">
                      <a16:colId xmlns:a16="http://schemas.microsoft.com/office/drawing/2014/main" val="974138113"/>
                    </a:ext>
                  </a:extLst>
                </a:gridCol>
                <a:gridCol w="801094">
                  <a:extLst>
                    <a:ext uri="{9D8B030D-6E8A-4147-A177-3AD203B41FA5}">
                      <a16:colId xmlns:a16="http://schemas.microsoft.com/office/drawing/2014/main" val="4070919769"/>
                    </a:ext>
                  </a:extLst>
                </a:gridCol>
                <a:gridCol w="801094">
                  <a:extLst>
                    <a:ext uri="{9D8B030D-6E8A-4147-A177-3AD203B41FA5}">
                      <a16:colId xmlns:a16="http://schemas.microsoft.com/office/drawing/2014/main" val="1898241563"/>
                    </a:ext>
                  </a:extLst>
                </a:gridCol>
                <a:gridCol w="801094">
                  <a:extLst>
                    <a:ext uri="{9D8B030D-6E8A-4147-A177-3AD203B41FA5}">
                      <a16:colId xmlns:a16="http://schemas.microsoft.com/office/drawing/2014/main" val="38032313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D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M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8875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</a:rPr>
                        <a:t>652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4443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D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61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</a:rPr>
                        <a:t>203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47427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M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29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</a:rPr>
                        <a:t>109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8010070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5716535" y="2476832"/>
            <a:ext cx="3204376" cy="37510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/>
          <p:cNvCxnSpPr>
            <a:stCxn id="3" idx="2"/>
            <a:endCxn id="4" idx="0"/>
          </p:cNvCxnSpPr>
          <p:nvPr/>
        </p:nvCxnSpPr>
        <p:spPr>
          <a:xfrm>
            <a:off x="7318723" y="2851937"/>
            <a:ext cx="0" cy="4149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8462356" y="4750276"/>
            <a:ext cx="6816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90.68</a:t>
            </a:r>
            <a:endParaRPr lang="ko-KR" altLang="en-US" sz="1200" dirty="0"/>
          </a:p>
        </p:txBody>
      </p:sp>
      <p:sp>
        <p:nvSpPr>
          <p:cNvPr id="18" name="TextBox 17"/>
          <p:cNvSpPr txBox="1"/>
          <p:nvPr/>
        </p:nvSpPr>
        <p:spPr>
          <a:xfrm>
            <a:off x="8462356" y="2863542"/>
            <a:ext cx="6816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70%</a:t>
            </a:r>
            <a:endParaRPr lang="ko-KR" altLang="en-US" sz="1200" dirty="0"/>
          </a:p>
        </p:txBody>
      </p:sp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9569798"/>
              </p:ext>
            </p:extLst>
          </p:nvPr>
        </p:nvGraphicFramePr>
        <p:xfrm>
          <a:off x="5773520" y="5202197"/>
          <a:ext cx="3204376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1094">
                  <a:extLst>
                    <a:ext uri="{9D8B030D-6E8A-4147-A177-3AD203B41FA5}">
                      <a16:colId xmlns:a16="http://schemas.microsoft.com/office/drawing/2014/main" val="974138113"/>
                    </a:ext>
                  </a:extLst>
                </a:gridCol>
                <a:gridCol w="801094">
                  <a:extLst>
                    <a:ext uri="{9D8B030D-6E8A-4147-A177-3AD203B41FA5}">
                      <a16:colId xmlns:a16="http://schemas.microsoft.com/office/drawing/2014/main" val="4070919769"/>
                    </a:ext>
                  </a:extLst>
                </a:gridCol>
                <a:gridCol w="801094">
                  <a:extLst>
                    <a:ext uri="{9D8B030D-6E8A-4147-A177-3AD203B41FA5}">
                      <a16:colId xmlns:a16="http://schemas.microsoft.com/office/drawing/2014/main" val="1898241563"/>
                    </a:ext>
                  </a:extLst>
                </a:gridCol>
                <a:gridCol w="801094">
                  <a:extLst>
                    <a:ext uri="{9D8B030D-6E8A-4147-A177-3AD203B41FA5}">
                      <a16:colId xmlns:a16="http://schemas.microsoft.com/office/drawing/2014/main" val="38032313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D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M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8875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</a:rPr>
                        <a:t>2969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11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13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4443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D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61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</a:rPr>
                        <a:t>203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47427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M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29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</a:rPr>
                        <a:t>109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8010070"/>
                  </a:ext>
                </a:extLst>
              </a:tr>
            </a:tbl>
          </a:graphicData>
        </a:graphic>
      </p:graphicFrame>
      <p:sp>
        <p:nvSpPr>
          <p:cNvPr id="20" name="직사각형 19"/>
          <p:cNvSpPr/>
          <p:nvPr/>
        </p:nvSpPr>
        <p:spPr>
          <a:xfrm>
            <a:off x="5616133" y="1623523"/>
            <a:ext cx="3450220" cy="3403752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화살표 연결선 21"/>
          <p:cNvCxnSpPr>
            <a:stCxn id="20" idx="2"/>
            <a:endCxn id="19" idx="0"/>
          </p:cNvCxnSpPr>
          <p:nvPr/>
        </p:nvCxnSpPr>
        <p:spPr>
          <a:xfrm>
            <a:off x="7341243" y="5027275"/>
            <a:ext cx="34465" cy="1749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8524430" y="6627620"/>
            <a:ext cx="6816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mtClean="0"/>
              <a:t>96.38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884851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55575" y="127265"/>
            <a:ext cx="5386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 smtClean="0"/>
              <a:t>통합모델</a:t>
            </a:r>
            <a:r>
              <a:rPr lang="ko-KR" altLang="en-US" b="1" dirty="0" smtClean="0"/>
              <a:t> 테스트</a:t>
            </a:r>
            <a:endParaRPr lang="ko-KR" altLang="en-US" b="1" dirty="0"/>
          </a:p>
        </p:txBody>
      </p:sp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26203" y="501936"/>
            <a:ext cx="869470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+mj-ea"/>
              </a:rPr>
              <a:t>통합 모델에 대한 성능과</a:t>
            </a:r>
            <a:r>
              <a:rPr lang="en-US" altLang="ko-KR" sz="1400" dirty="0" smtClean="0">
                <a:latin typeface="+mj-ea"/>
              </a:rPr>
              <a:t>, binary</a:t>
            </a:r>
            <a:r>
              <a:rPr lang="ko-KR" altLang="en-US" sz="1400" dirty="0" smtClean="0">
                <a:latin typeface="+mj-ea"/>
              </a:rPr>
              <a:t>를 제외한 모델의 결과</a:t>
            </a:r>
            <a:endParaRPr lang="en-US" altLang="ko-KR" sz="1400" dirty="0" smtClean="0">
              <a:latin typeface="+mj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latin typeface="+mj-ea"/>
              </a:rPr>
              <a:t>3630</a:t>
            </a:r>
            <a:r>
              <a:rPr lang="ko-KR" altLang="en-US" sz="1400" dirty="0" smtClean="0">
                <a:latin typeface="+mj-ea"/>
              </a:rPr>
              <a:t>건에 대한 테스트 공유됨</a:t>
            </a:r>
            <a:endParaRPr lang="en-US" altLang="ko-KR" sz="1400" dirty="0" smtClean="0">
              <a:latin typeface="+mj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latin typeface="+mj-ea"/>
              </a:rPr>
              <a:t>‘</a:t>
            </a:r>
            <a:r>
              <a:rPr lang="ko-KR" altLang="en-US" sz="1400" dirty="0" err="1" smtClean="0">
                <a:latin typeface="+mj-ea"/>
              </a:rPr>
              <a:t>위음성</a:t>
            </a:r>
            <a:r>
              <a:rPr lang="en-US" altLang="ko-KR" sz="1400" dirty="0" smtClean="0">
                <a:latin typeface="+mj-ea"/>
              </a:rPr>
              <a:t>’</a:t>
            </a:r>
            <a:r>
              <a:rPr lang="ko-KR" altLang="en-US" sz="1400" dirty="0" smtClean="0">
                <a:latin typeface="+mj-ea"/>
              </a:rPr>
              <a:t>에 대한 성능은 </a:t>
            </a:r>
            <a:r>
              <a:rPr lang="en-US" altLang="ko-KR" sz="1400" dirty="0" smtClean="0">
                <a:latin typeface="+mj-ea"/>
              </a:rPr>
              <a:t>binary</a:t>
            </a:r>
            <a:r>
              <a:rPr lang="ko-KR" altLang="en-US" sz="1400" dirty="0" smtClean="0">
                <a:latin typeface="+mj-ea"/>
              </a:rPr>
              <a:t>를 제외한 모델이 더 우수해 보임</a:t>
            </a:r>
            <a:endParaRPr lang="en-US" altLang="ko-KR" sz="1400" dirty="0" smtClean="0">
              <a:latin typeface="+mj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dirty="0" smtClean="0">
              <a:latin typeface="+mj-ea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7371855"/>
              </p:ext>
            </p:extLst>
          </p:nvPr>
        </p:nvGraphicFramePr>
        <p:xfrm>
          <a:off x="274320" y="2158074"/>
          <a:ext cx="5318065" cy="39378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2684">
                  <a:extLst>
                    <a:ext uri="{9D8B030D-6E8A-4147-A177-3AD203B41FA5}">
                      <a16:colId xmlns:a16="http://schemas.microsoft.com/office/drawing/2014/main" val="3176210379"/>
                    </a:ext>
                  </a:extLst>
                </a:gridCol>
                <a:gridCol w="815107">
                  <a:extLst>
                    <a:ext uri="{9D8B030D-6E8A-4147-A177-3AD203B41FA5}">
                      <a16:colId xmlns:a16="http://schemas.microsoft.com/office/drawing/2014/main" val="80523690"/>
                    </a:ext>
                  </a:extLst>
                </a:gridCol>
                <a:gridCol w="567030">
                  <a:extLst>
                    <a:ext uri="{9D8B030D-6E8A-4147-A177-3AD203B41FA5}">
                      <a16:colId xmlns:a16="http://schemas.microsoft.com/office/drawing/2014/main" val="2122921970"/>
                    </a:ext>
                  </a:extLst>
                </a:gridCol>
                <a:gridCol w="868267">
                  <a:extLst>
                    <a:ext uri="{9D8B030D-6E8A-4147-A177-3AD203B41FA5}">
                      <a16:colId xmlns:a16="http://schemas.microsoft.com/office/drawing/2014/main" val="245007789"/>
                    </a:ext>
                  </a:extLst>
                </a:gridCol>
                <a:gridCol w="1667533">
                  <a:extLst>
                    <a:ext uri="{9D8B030D-6E8A-4147-A177-3AD203B41FA5}">
                      <a16:colId xmlns:a16="http://schemas.microsoft.com/office/drawing/2014/main" val="238633270"/>
                    </a:ext>
                  </a:extLst>
                </a:gridCol>
                <a:gridCol w="577444">
                  <a:extLst>
                    <a:ext uri="{9D8B030D-6E8A-4147-A177-3AD203B41FA5}">
                      <a16:colId xmlns:a16="http://schemas.microsoft.com/office/drawing/2014/main" val="3837003962"/>
                    </a:ext>
                  </a:extLst>
                </a:gridCol>
              </a:tblGrid>
              <a:tr h="65460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Ground truth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3 class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참고 </a:t>
                      </a: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(binary)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비고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6378448"/>
                  </a:ext>
                </a:extLst>
              </a:tr>
              <a:tr h="37680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N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3,060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N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2931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(N: 2279, ab : 652)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8869740"/>
                  </a:ext>
                </a:extLst>
              </a:tr>
              <a:tr h="3768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D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87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u="sng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(N:,26 </a:t>
                      </a: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ab: 61),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6575676"/>
                  </a:ext>
                </a:extLst>
              </a:tr>
              <a:tr h="3768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M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41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</a:t>
                      </a:r>
                      <a:r>
                        <a:rPr lang="en-US" altLang="ko-KR" sz="1400" b="1" u="sng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(N: 12</a:t>
                      </a: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, ab:29)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1067416"/>
                  </a:ext>
                </a:extLst>
              </a:tr>
              <a:tr h="37680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D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216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N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4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(</a:t>
                      </a:r>
                      <a:r>
                        <a:rPr lang="en-US" altLang="ko-KR" sz="1400" dirty="0" smtClean="0">
                          <a:solidFill>
                            <a:srgbClr val="FF0000"/>
                          </a:solidFill>
                          <a:latin typeface="+mj-ea"/>
                          <a:ea typeface="+mj-ea"/>
                        </a:rPr>
                        <a:t>N:3</a:t>
                      </a: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, ab: 1)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6307179"/>
                  </a:ext>
                </a:extLst>
              </a:tr>
              <a:tr h="3768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D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210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(</a:t>
                      </a:r>
                      <a:r>
                        <a:rPr lang="en-US" altLang="ko-KR" sz="1400" dirty="0" smtClean="0">
                          <a:solidFill>
                            <a:srgbClr val="FF0000"/>
                          </a:solidFill>
                          <a:latin typeface="+mj-ea"/>
                          <a:ea typeface="+mj-ea"/>
                        </a:rPr>
                        <a:t>N:10</a:t>
                      </a: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, ab:206)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4596588"/>
                  </a:ext>
                </a:extLst>
              </a:tr>
              <a:tr h="3768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M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2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(</a:t>
                      </a:r>
                      <a:r>
                        <a:rPr lang="en-US" altLang="ko-KR" sz="1400" dirty="0" smtClean="0">
                          <a:solidFill>
                            <a:srgbClr val="FF0000"/>
                          </a:solidFill>
                          <a:latin typeface="+mj-ea"/>
                          <a:ea typeface="+mj-ea"/>
                        </a:rPr>
                        <a:t>N:0</a:t>
                      </a: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, ab:2)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5311096"/>
                  </a:ext>
                </a:extLst>
              </a:tr>
              <a:tr h="37680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M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127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N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7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(</a:t>
                      </a:r>
                      <a:r>
                        <a:rPr lang="en-US" altLang="ko-KR" sz="1400" kern="1200" dirty="0" smtClean="0">
                          <a:solidFill>
                            <a:srgbClr val="FF0000"/>
                          </a:solidFill>
                          <a:latin typeface="+mj-ea"/>
                          <a:ea typeface="+mj-ea"/>
                          <a:cs typeface="+mn-cs"/>
                        </a:rPr>
                        <a:t>N:6</a:t>
                      </a:r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, ab:1)</a:t>
                      </a:r>
                      <a:endParaRPr lang="ko-KR" altLang="en-US" sz="1400" kern="1200" dirty="0">
                        <a:solidFill>
                          <a:schemeClr val="tx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3508683"/>
                  </a:ext>
                </a:extLst>
              </a:tr>
              <a:tr h="3408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D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5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(N:0, ab :5)</a:t>
                      </a:r>
                      <a:endParaRPr lang="ko-KR" altLang="en-US" sz="1400" kern="1200" dirty="0">
                        <a:solidFill>
                          <a:schemeClr val="tx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0952262"/>
                  </a:ext>
                </a:extLst>
              </a:tr>
              <a:tr h="2604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M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115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(</a:t>
                      </a:r>
                      <a:r>
                        <a:rPr lang="en-US" altLang="ko-KR" sz="1400" kern="1200" dirty="0" smtClean="0">
                          <a:solidFill>
                            <a:srgbClr val="FF0000"/>
                          </a:solidFill>
                          <a:latin typeface="+mj-ea"/>
                          <a:ea typeface="+mj-ea"/>
                          <a:cs typeface="+mn-cs"/>
                        </a:rPr>
                        <a:t>N:6</a:t>
                      </a:r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, ab:109)</a:t>
                      </a:r>
                      <a:endParaRPr lang="ko-KR" altLang="en-US" sz="1400" kern="1200" dirty="0">
                        <a:solidFill>
                          <a:schemeClr val="tx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9269674"/>
                  </a:ext>
                </a:extLst>
              </a:tr>
            </a:tbl>
          </a:graphicData>
        </a:graphic>
      </p:graphicFrame>
      <p:graphicFrame>
        <p:nvGraphicFramePr>
          <p:cNvPr id="21" name="표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2549928"/>
              </p:ext>
            </p:extLst>
          </p:nvPr>
        </p:nvGraphicFramePr>
        <p:xfrm>
          <a:off x="5790146" y="2184671"/>
          <a:ext cx="3204376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0547">
                  <a:extLst>
                    <a:ext uri="{9D8B030D-6E8A-4147-A177-3AD203B41FA5}">
                      <a16:colId xmlns:a16="http://schemas.microsoft.com/office/drawing/2014/main" val="974138113"/>
                    </a:ext>
                  </a:extLst>
                </a:gridCol>
                <a:gridCol w="400547">
                  <a:extLst>
                    <a:ext uri="{9D8B030D-6E8A-4147-A177-3AD203B41FA5}">
                      <a16:colId xmlns:a16="http://schemas.microsoft.com/office/drawing/2014/main" val="1222439208"/>
                    </a:ext>
                  </a:extLst>
                </a:gridCol>
                <a:gridCol w="801094">
                  <a:extLst>
                    <a:ext uri="{9D8B030D-6E8A-4147-A177-3AD203B41FA5}">
                      <a16:colId xmlns:a16="http://schemas.microsoft.com/office/drawing/2014/main" val="4070919769"/>
                    </a:ext>
                  </a:extLst>
                </a:gridCol>
                <a:gridCol w="801094">
                  <a:extLst>
                    <a:ext uri="{9D8B030D-6E8A-4147-A177-3AD203B41FA5}">
                      <a16:colId xmlns:a16="http://schemas.microsoft.com/office/drawing/2014/main" val="1898241563"/>
                    </a:ext>
                  </a:extLst>
                </a:gridCol>
                <a:gridCol w="801094">
                  <a:extLst>
                    <a:ext uri="{9D8B030D-6E8A-4147-A177-3AD203B41FA5}">
                      <a16:colId xmlns:a16="http://schemas.microsoft.com/office/drawing/2014/main" val="3803231386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D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M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887586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/>
                        <a:t>AI</a:t>
                      </a:r>
                      <a:r>
                        <a:rPr lang="ko-KR" altLang="en-US" sz="1400" dirty="0" smtClean="0"/>
                        <a:t>예측</a:t>
                      </a:r>
                    </a:p>
                    <a:p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</a:rPr>
                        <a:t>2969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rgbClr val="FF0000"/>
                          </a:solidFill>
                        </a:rPr>
                        <a:t>11</a:t>
                      </a:r>
                      <a:endParaRPr lang="ko-KR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rgbClr val="FF0000"/>
                          </a:solidFill>
                        </a:rPr>
                        <a:t>13</a:t>
                      </a:r>
                      <a:endParaRPr lang="ko-KR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44432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D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61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</a:rPr>
                        <a:t>203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474278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M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29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</a:rPr>
                        <a:t>109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8010070"/>
                  </a:ext>
                </a:extLst>
              </a:tr>
            </a:tbl>
          </a:graphicData>
        </a:graphic>
      </p:graphicFrame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7331413"/>
              </p:ext>
            </p:extLst>
          </p:nvPr>
        </p:nvGraphicFramePr>
        <p:xfrm>
          <a:off x="5790146" y="4426233"/>
          <a:ext cx="3204376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0547">
                  <a:extLst>
                    <a:ext uri="{9D8B030D-6E8A-4147-A177-3AD203B41FA5}">
                      <a16:colId xmlns:a16="http://schemas.microsoft.com/office/drawing/2014/main" val="974138113"/>
                    </a:ext>
                  </a:extLst>
                </a:gridCol>
                <a:gridCol w="400547">
                  <a:extLst>
                    <a:ext uri="{9D8B030D-6E8A-4147-A177-3AD203B41FA5}">
                      <a16:colId xmlns:a16="http://schemas.microsoft.com/office/drawing/2014/main" val="1765470058"/>
                    </a:ext>
                  </a:extLst>
                </a:gridCol>
                <a:gridCol w="801094">
                  <a:extLst>
                    <a:ext uri="{9D8B030D-6E8A-4147-A177-3AD203B41FA5}">
                      <a16:colId xmlns:a16="http://schemas.microsoft.com/office/drawing/2014/main" val="4070919769"/>
                    </a:ext>
                  </a:extLst>
                </a:gridCol>
                <a:gridCol w="801094">
                  <a:extLst>
                    <a:ext uri="{9D8B030D-6E8A-4147-A177-3AD203B41FA5}">
                      <a16:colId xmlns:a16="http://schemas.microsoft.com/office/drawing/2014/main" val="1898241563"/>
                    </a:ext>
                  </a:extLst>
                </a:gridCol>
                <a:gridCol w="801094">
                  <a:extLst>
                    <a:ext uri="{9D8B030D-6E8A-4147-A177-3AD203B41FA5}">
                      <a16:colId xmlns:a16="http://schemas.microsoft.com/office/drawing/2014/main" val="3803231386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D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M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887586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r>
                        <a:rPr lang="en-US" altLang="ko-KR" sz="1100" dirty="0" smtClean="0"/>
                        <a:t>AI</a:t>
                      </a:r>
                      <a:r>
                        <a:rPr lang="ko-KR" altLang="en-US" sz="1100" dirty="0" smtClean="0"/>
                        <a:t>예측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</a:rPr>
                        <a:t>2931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rgbClr val="FF0000"/>
                          </a:solidFill>
                        </a:rPr>
                        <a:t>4</a:t>
                      </a:r>
                      <a:endParaRPr lang="ko-KR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rgbClr val="FF0000"/>
                          </a:solidFill>
                        </a:rPr>
                        <a:t>7</a:t>
                      </a:r>
                      <a:endParaRPr lang="ko-KR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44432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D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87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</a:rPr>
                        <a:t>210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474278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M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47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</a:rPr>
                        <a:t>115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8010070"/>
                  </a:ext>
                </a:extLst>
              </a:tr>
            </a:tbl>
          </a:graphicData>
        </a:graphic>
      </p:graphicFrame>
      <p:sp>
        <p:nvSpPr>
          <p:cNvPr id="2" name="왼쪽/오른쪽 화살표 1"/>
          <p:cNvSpPr/>
          <p:nvPr/>
        </p:nvSpPr>
        <p:spPr>
          <a:xfrm rot="16200000">
            <a:off x="7074505" y="3898251"/>
            <a:ext cx="780649" cy="297763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74320" y="6105646"/>
            <a:ext cx="600178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*</a:t>
            </a:r>
            <a:r>
              <a:rPr lang="en-US" altLang="ko-KR" sz="1400" dirty="0" err="1" smtClean="0"/>
              <a:t>binar</a:t>
            </a:r>
            <a:r>
              <a:rPr lang="ko-KR" altLang="en-US" sz="1400" dirty="0" smtClean="0"/>
              <a:t>에 의한 </a:t>
            </a:r>
            <a:r>
              <a:rPr lang="ko-KR" altLang="en-US" sz="1400" dirty="0" err="1" smtClean="0"/>
              <a:t>개선가능</a:t>
            </a:r>
            <a:r>
              <a:rPr lang="ko-KR" altLang="en-US" sz="1400" dirty="0"/>
              <a:t> </a:t>
            </a:r>
            <a:r>
              <a:rPr lang="ko-KR" altLang="en-US" sz="1400" dirty="0" smtClean="0"/>
              <a:t>사항</a:t>
            </a:r>
            <a:r>
              <a:rPr lang="en-US" altLang="ko-KR" sz="1400" dirty="0" smtClean="0"/>
              <a:t>: 38</a:t>
            </a:r>
            <a:r>
              <a:rPr lang="ko-KR" altLang="en-US" sz="1400" dirty="0" smtClean="0"/>
              <a:t>건</a:t>
            </a:r>
            <a:endParaRPr lang="en-US" altLang="ko-KR" sz="1400" dirty="0" smtClean="0"/>
          </a:p>
          <a:p>
            <a:r>
              <a:rPr lang="ko-KR" altLang="en-US" sz="1400" dirty="0" smtClean="0"/>
              <a:t>악화 상황 </a:t>
            </a:r>
            <a:r>
              <a:rPr lang="en-US" altLang="ko-KR" sz="1400" dirty="0" smtClean="0"/>
              <a:t>: 25</a:t>
            </a:r>
            <a:r>
              <a:rPr lang="ko-KR" altLang="en-US" sz="1400" dirty="0" smtClean="0"/>
              <a:t>건</a:t>
            </a:r>
            <a:endParaRPr lang="en-US" altLang="ko-KR" sz="1400" dirty="0" smtClean="0"/>
          </a:p>
          <a:p>
            <a:r>
              <a:rPr lang="en-US" altLang="ko-KR" sz="1400" dirty="0" smtClean="0"/>
              <a:t>13</a:t>
            </a:r>
            <a:r>
              <a:rPr lang="ko-KR" altLang="en-US" sz="1400" dirty="0" smtClean="0"/>
              <a:t>건 정도의 개선</a:t>
            </a:r>
            <a:endParaRPr lang="ko-KR" altLang="en-US" sz="1400" dirty="0"/>
          </a:p>
        </p:txBody>
      </p:sp>
      <p:sp>
        <p:nvSpPr>
          <p:cNvPr id="24" name="TextBox 23"/>
          <p:cNvSpPr txBox="1"/>
          <p:nvPr/>
        </p:nvSpPr>
        <p:spPr>
          <a:xfrm>
            <a:off x="8510639" y="3656807"/>
            <a:ext cx="6816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96.38%</a:t>
            </a:r>
            <a:endParaRPr lang="ko-KR" altLang="en-US" sz="1200" dirty="0"/>
          </a:p>
        </p:txBody>
      </p:sp>
      <p:sp>
        <p:nvSpPr>
          <p:cNvPr id="26" name="TextBox 25"/>
          <p:cNvSpPr txBox="1"/>
          <p:nvPr/>
        </p:nvSpPr>
        <p:spPr>
          <a:xfrm>
            <a:off x="8510639" y="5957377"/>
            <a:ext cx="6816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95.68%</a:t>
            </a:r>
            <a:endParaRPr lang="ko-KR" altLang="en-US" sz="1200" dirty="0"/>
          </a:p>
        </p:txBody>
      </p:sp>
      <p:sp>
        <p:nvSpPr>
          <p:cNvPr id="7" name="TextBox 6"/>
          <p:cNvSpPr txBox="1"/>
          <p:nvPr/>
        </p:nvSpPr>
        <p:spPr>
          <a:xfrm>
            <a:off x="5790145" y="1803862"/>
            <a:ext cx="1899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Binary </a:t>
            </a:r>
            <a:r>
              <a:rPr lang="ko-KR" altLang="en-US" dirty="0" smtClean="0"/>
              <a:t>시나리오</a:t>
            </a:r>
            <a:endParaRPr lang="ko-KR" alt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5736440" y="4069032"/>
            <a:ext cx="1899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3 class </a:t>
            </a:r>
            <a:r>
              <a:rPr lang="ko-KR" altLang="en-US" dirty="0" smtClean="0"/>
              <a:t>단독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27710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28049</TotalTime>
  <Words>1139</Words>
  <Application>Microsoft Office PowerPoint</Application>
  <PresentationFormat>화면 슬라이드 쇼(4:3)</PresentationFormat>
  <Paragraphs>410</Paragraphs>
  <Slides>17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5" baseType="lpstr">
      <vt:lpstr>NotoSansKR</vt:lpstr>
      <vt:lpstr>맑은 고딕</vt:lpstr>
      <vt:lpstr>현대하모니 M</vt:lpstr>
      <vt:lpstr>Arial</vt:lpstr>
      <vt:lpstr>Calibri</vt:lpstr>
      <vt:lpstr>Calibri Light</vt:lpstr>
      <vt:lpstr>Times New Roman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mujinkim</dc:creator>
  <cp:lastModifiedBy>mujinkim</cp:lastModifiedBy>
  <cp:revision>310</cp:revision>
  <dcterms:created xsi:type="dcterms:W3CDTF">2021-03-24T07:36:17Z</dcterms:created>
  <dcterms:modified xsi:type="dcterms:W3CDTF">2021-08-04T03:58:10Z</dcterms:modified>
</cp:coreProperties>
</file>